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Lst>
  <p:notesMasterIdLst>
    <p:notesMasterId r:id="rId37"/>
  </p:notesMasterIdLst>
  <p:handoutMasterIdLst>
    <p:handoutMasterId r:id="rId38"/>
  </p:handoutMasterIdLst>
  <p:sldIdLst>
    <p:sldId id="681" r:id="rId7"/>
    <p:sldId id="683" r:id="rId8"/>
    <p:sldId id="658" r:id="rId9"/>
    <p:sldId id="691" r:id="rId10"/>
    <p:sldId id="659" r:id="rId11"/>
    <p:sldId id="694" r:id="rId12"/>
    <p:sldId id="695" r:id="rId13"/>
    <p:sldId id="696" r:id="rId14"/>
    <p:sldId id="698" r:id="rId15"/>
    <p:sldId id="699" r:id="rId16"/>
    <p:sldId id="700" r:id="rId17"/>
    <p:sldId id="701" r:id="rId18"/>
    <p:sldId id="702" r:id="rId19"/>
    <p:sldId id="703" r:id="rId20"/>
    <p:sldId id="661" r:id="rId21"/>
    <p:sldId id="669" r:id="rId22"/>
    <p:sldId id="670" r:id="rId23"/>
    <p:sldId id="677" r:id="rId24"/>
    <p:sldId id="705" r:id="rId25"/>
    <p:sldId id="676" r:id="rId26"/>
    <p:sldId id="671" r:id="rId27"/>
    <p:sldId id="673" r:id="rId28"/>
    <p:sldId id="672" r:id="rId29"/>
    <p:sldId id="680" r:id="rId30"/>
    <p:sldId id="674" r:id="rId31"/>
    <p:sldId id="706" r:id="rId32"/>
    <p:sldId id="690" r:id="rId33"/>
    <p:sldId id="692" r:id="rId34"/>
    <p:sldId id="693" r:id="rId35"/>
    <p:sldId id="654" r:id="rId3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2FF"/>
    <a:srgbClr val="0072C6"/>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86364" autoAdjust="0"/>
  </p:normalViewPr>
  <p:slideViewPr>
    <p:cSldViewPr snapToGrid="0">
      <p:cViewPr varScale="1">
        <p:scale>
          <a:sx n="83" d="100"/>
          <a:sy n="83" d="100"/>
        </p:scale>
        <p:origin x="428" y="4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7244"/>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15977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9253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smtClean="0">
              <a:latin typeface="+mn-lt"/>
            </a:endParaRPr>
          </a:p>
          <a:p>
            <a:r>
              <a:rPr lang="en-US" sz="900" dirty="0" smtClean="0">
                <a:latin typeface="+mn-lt"/>
              </a:rPr>
              <a:t>Platform convergence has been a journey which ends today with Windows 10</a:t>
            </a:r>
          </a:p>
          <a:p>
            <a:pPr marL="171450" indent="-171450">
              <a:buFont typeface="Arial" panose="020B0604020202020204" pitchFamily="34" charset="0"/>
              <a:buChar char="•"/>
            </a:pPr>
            <a:r>
              <a:rPr lang="en-US" sz="900" dirty="0" smtClean="0">
                <a:latin typeface="+mn-lt"/>
              </a:rPr>
              <a:t>We started by using the same Internet Explorer code</a:t>
            </a:r>
            <a:r>
              <a:rPr lang="en-US" sz="900" baseline="0" dirty="0" smtClean="0">
                <a:latin typeface="+mn-lt"/>
              </a:rPr>
              <a:t> + engine on </a:t>
            </a:r>
            <a:r>
              <a:rPr lang="en-US" sz="900" dirty="0" smtClean="0">
                <a:latin typeface="+mn-lt"/>
              </a:rPr>
              <a:t>Windows Phone 7.5 and Xbox 360;</a:t>
            </a:r>
            <a:r>
              <a:rPr lang="en-US" sz="900" baseline="0" dirty="0" smtClean="0">
                <a:latin typeface="+mn-lt"/>
              </a:rPr>
              <a:t> and we started implementing the Microsoft modern design language.</a:t>
            </a:r>
            <a:endParaRPr lang="en-US" sz="900" dirty="0" smtClean="0">
              <a:latin typeface="+mn-lt"/>
            </a:endParaRPr>
          </a:p>
          <a:p>
            <a:pPr marL="171450" indent="-171450">
              <a:buFont typeface="Arial" panose="020B0604020202020204" pitchFamily="34" charset="0"/>
              <a:buChar char="•"/>
            </a:pPr>
            <a:r>
              <a:rPr lang="en-US" sz="900" dirty="0" smtClean="0">
                <a:latin typeface="+mn-lt"/>
              </a:rPr>
              <a:t>With the release of Windows 8, we converged the Windows kernel</a:t>
            </a:r>
            <a:r>
              <a:rPr lang="en-US" sz="900" baseline="0" dirty="0" smtClean="0">
                <a:latin typeface="+mn-lt"/>
              </a:rPr>
              <a:t> (which aligns, among other things, the HAL and driver models)</a:t>
            </a:r>
            <a:r>
              <a:rPr lang="en-US" sz="900" dirty="0" smtClean="0">
                <a:latin typeface="+mn-lt"/>
              </a:rPr>
              <a:t>. Windows Phone 8 took advantage of new</a:t>
            </a:r>
            <a:r>
              <a:rPr lang="en-US" sz="900" baseline="0" dirty="0" smtClean="0">
                <a:latin typeface="+mn-lt"/>
              </a:rPr>
              <a:t> lighter-weight kernel to enable multiple CPUs and other improvements, and the</a:t>
            </a:r>
            <a:r>
              <a:rPr lang="en-US" sz="900" dirty="0" smtClean="0">
                <a:latin typeface="+mn-lt"/>
              </a:rPr>
              <a:t> Xbox One was built on top of Windows 8.</a:t>
            </a:r>
            <a:br>
              <a:rPr lang="en-US" sz="900" dirty="0" smtClean="0">
                <a:latin typeface="+mn-lt"/>
              </a:rPr>
            </a:br>
            <a:r>
              <a:rPr lang="en-US" sz="900" dirty="0" smtClean="0">
                <a:latin typeface="+mn-lt"/>
              </a:rPr>
              <a:t>Xbox also introduced xJS,</a:t>
            </a:r>
            <a:r>
              <a:rPr lang="en-US" sz="900" baseline="0" dirty="0" smtClean="0">
                <a:latin typeface="+mn-lt"/>
              </a:rPr>
              <a:t> Xbox’s version of WinJS </a:t>
            </a:r>
            <a:r>
              <a:rPr lang="en-US" sz="900" dirty="0" smtClean="0">
                <a:latin typeface="+mn-lt"/>
              </a:rPr>
              <a:t>so developers could write apps in HTML/WinJS the same framework as available on Windows 8.</a:t>
            </a:r>
          </a:p>
          <a:p>
            <a:pPr marL="171450" indent="-171450">
              <a:buFont typeface="Arial" panose="020B0604020202020204" pitchFamily="34" charset="0"/>
              <a:buChar char="•"/>
            </a:pPr>
            <a:r>
              <a:rPr lang="en-US" sz="900" dirty="0" smtClean="0">
                <a:latin typeface="+mn-lt"/>
              </a:rPr>
              <a:t>With the release of Windows Phone 8.1 the runtimes from Windows 8.1 and phone came together as well – continuing up the Windows stack</a:t>
            </a:r>
            <a:r>
              <a:rPr lang="en-US" sz="900" baseline="0" dirty="0" smtClean="0">
                <a:latin typeface="+mn-lt"/>
              </a:rPr>
              <a:t> and building upon the kernel convergence that happened in 8.0 – aligning the app models and API set, bringing </a:t>
            </a:r>
            <a:r>
              <a:rPr lang="en-US" sz="900" dirty="0" smtClean="0">
                <a:latin typeface="+mn-lt"/>
              </a:rPr>
              <a:t>90%+ API convergence and unification/convergence</a:t>
            </a:r>
            <a:r>
              <a:rPr lang="en-US" sz="900" baseline="0" dirty="0" smtClean="0">
                <a:latin typeface="+mn-lt"/>
              </a:rPr>
              <a:t> of </a:t>
            </a:r>
            <a:r>
              <a:rPr lang="en-US" sz="900" dirty="0" smtClean="0">
                <a:latin typeface="+mn-lt"/>
              </a:rPr>
              <a:t>things like Windows Notification Services, back-stack behavior, sharing contracts, live tiles, etc.</a:t>
            </a:r>
          </a:p>
          <a:p>
            <a:pPr marL="171450" indent="-171450">
              <a:buFont typeface="Arial" panose="020B0604020202020204" pitchFamily="34" charset="0"/>
              <a:buChar char="•"/>
            </a:pPr>
            <a:r>
              <a:rPr lang="en-US" sz="900" dirty="0" smtClean="0">
                <a:latin typeface="+mn-lt"/>
              </a:rPr>
              <a:t>With Windows 10, we bring complete the unification</a:t>
            </a:r>
            <a:r>
              <a:rPr lang="en-US" sz="900" baseline="0" dirty="0" smtClean="0">
                <a:latin typeface="+mn-lt"/>
              </a:rPr>
              <a:t> of Windows families, and now provide a Windows core that can be used on embedded and IoT devices.</a:t>
            </a:r>
            <a:endParaRPr lang="en-US" sz="900" dirty="0" smtClean="0">
              <a:latin typeface="+mn-lt"/>
            </a:endParaRPr>
          </a:p>
          <a:p>
            <a:pPr defTabSz="894250">
              <a:lnSpc>
                <a:spcPct val="100000"/>
              </a:lnSpc>
              <a:spcAft>
                <a:spcPts val="0"/>
              </a:spcAft>
              <a:defRPr/>
            </a:pPr>
            <a:endParaRPr lang="en-US" dirty="0" smtClean="0"/>
          </a:p>
          <a:p>
            <a:pPr defTabSz="894250">
              <a:lnSpc>
                <a:spcPct val="100000"/>
              </a:lnSpc>
              <a:spcAft>
                <a:spcPts val="0"/>
              </a:spcAft>
              <a:defRPr/>
            </a:pPr>
            <a:endParaRPr lang="en-US" dirty="0" smtClean="0"/>
          </a:p>
          <a:p>
            <a:pPr defTabSz="894250">
              <a:lnSpc>
                <a:spcPct val="100000"/>
              </a:lnSpc>
              <a:spcAft>
                <a:spcPts val="0"/>
              </a:spcAft>
              <a:defRPr/>
            </a:pPr>
            <a:r>
              <a:rPr lang="en-US" baseline="0" dirty="0" smtClean="0"/>
              <a:t>Background data:</a:t>
            </a:r>
            <a:endParaRPr lang="en-US" dirty="0" smtClean="0"/>
          </a:p>
          <a:p>
            <a:pPr defTabSz="894250">
              <a:lnSpc>
                <a:spcPct val="100000"/>
              </a:lnSpc>
              <a:spcAft>
                <a:spcPts val="0"/>
              </a:spcAft>
              <a:defRPr/>
            </a:pPr>
            <a:r>
              <a:rPr lang="en-US" baseline="0" dirty="0" smtClean="0"/>
              <a:t>9/15/11 Windows Phone 7.5</a:t>
            </a:r>
            <a:endParaRPr lang="en-US" dirty="0" smtClean="0"/>
          </a:p>
          <a:p>
            <a:r>
              <a:rPr lang="en-US" dirty="0" smtClean="0"/>
              <a:t>10/26/12 Windows</a:t>
            </a:r>
            <a:r>
              <a:rPr lang="en-US" baseline="0" dirty="0" smtClean="0"/>
              <a:t> 8</a:t>
            </a:r>
          </a:p>
          <a:p>
            <a:pPr defTabSz="894250">
              <a:lnSpc>
                <a:spcPct val="100000"/>
              </a:lnSpc>
              <a:spcAft>
                <a:spcPts val="0"/>
              </a:spcAft>
              <a:defRPr/>
            </a:pPr>
            <a:r>
              <a:rPr lang="en-US" baseline="0" dirty="0" smtClean="0"/>
              <a:t>10/29/12 Windows Phone 8</a:t>
            </a:r>
            <a:endParaRPr lang="en-US" dirty="0" smtClean="0"/>
          </a:p>
          <a:p>
            <a:r>
              <a:rPr lang="en-US" baseline="0" dirty="0" smtClean="0"/>
              <a:t>10/18/13 Windows 8.1</a:t>
            </a:r>
          </a:p>
          <a:p>
            <a:r>
              <a:rPr lang="en-US" baseline="0" dirty="0" smtClean="0"/>
              <a:t>11/22/13 Xbox One</a:t>
            </a:r>
          </a:p>
          <a:p>
            <a:r>
              <a:rPr lang="en-US" baseline="0" dirty="0" smtClean="0"/>
              <a:t>4/8/14 Windows 8.1 Update</a:t>
            </a:r>
          </a:p>
          <a:p>
            <a:r>
              <a:rPr lang="en-US" baseline="0" dirty="0" smtClean="0"/>
              <a:t>3/26/14 Windows Phone 8.1</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6</a:t>
            </a:fld>
            <a:endParaRPr lang="en-US" dirty="0">
              <a:solidFill>
                <a:prstClr val="black"/>
              </a:solidFill>
              <a:latin typeface="Arial"/>
            </a:endParaRPr>
          </a:p>
        </p:txBody>
      </p:sp>
    </p:spTree>
    <p:extLst>
      <p:ext uri="{BB962C8B-B14F-4D97-AF65-F5344CB8AC3E}">
        <p14:creationId xmlns:p14="http://schemas.microsoft.com/office/powerpoint/2010/main" val="123484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To bring the family</a:t>
            </a:r>
            <a:r>
              <a:rPr lang="en-US" baseline="0" dirty="0" smtClean="0"/>
              <a:t> together, Windows 10 is built upon a unified core (the Windows core) and a unified app platform (Universal Windows platform), meaning that all of our device families run Windows at their core. This provides the consistency that users need and the tailored experiences desire.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Gone are the days of Microsoft maintaining a number of code-bases that works to build bridges across silos; Windows has evolved to do that itself. And gone are the days of ISVs doing this as well – targeting Windows provides a single roadmap to the billion+ Windows screens.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Enabling</a:t>
            </a:r>
            <a:r>
              <a:rPr lang="en-US" baseline="0" dirty="0" smtClean="0"/>
              <a:t> this consistent, yet tailored, Windows experience are a number of services:</a:t>
            </a:r>
            <a:endParaRPr lang="en-US" dirty="0" smtClean="0"/>
          </a:p>
          <a:p>
            <a:pPr marL="514350" lvl="1" indent="-171450">
              <a:buFont typeface="Arial" panose="020B0604020202020204" pitchFamily="34" charset="0"/>
              <a:buChar char="•"/>
            </a:pPr>
            <a:r>
              <a:rPr lang="en-US" sz="800" dirty="0" smtClean="0"/>
              <a:t>Adaptive UX:</a:t>
            </a:r>
            <a:r>
              <a:rPr lang="en-US" sz="800" baseline="0" dirty="0" smtClean="0"/>
              <a:t> User interface design that adapts and reacts to the device family it’s running on</a:t>
            </a:r>
          </a:p>
          <a:p>
            <a:pPr marL="514350" lvl="1" indent="-171450">
              <a:buFont typeface="Arial" panose="020B0604020202020204" pitchFamily="34" charset="0"/>
              <a:buChar char="•"/>
            </a:pPr>
            <a:r>
              <a:rPr lang="en-US" sz="800" baseline="0" dirty="0" smtClean="0"/>
              <a:t>Natural user inputs: Speech, natural ink, gesture and facial recognition</a:t>
            </a:r>
          </a:p>
          <a:p>
            <a:pPr marL="514350" lvl="1" indent="-171450">
              <a:buFont typeface="Arial" panose="020B0604020202020204" pitchFamily="34" charset="0"/>
              <a:buChar char="•"/>
            </a:pPr>
            <a:r>
              <a:rPr lang="en-US" sz="800" baseline="0" dirty="0" smtClean="0"/>
              <a:t>Cloud-based intelligent services: Cortana AI, personal hubs, OneDrive, Office 365, Windows notification services, credential locker</a:t>
            </a:r>
          </a:p>
          <a:p>
            <a:pPr marL="514350" lvl="1" indent="-171450">
              <a:buFont typeface="Arial" panose="020B0604020202020204" pitchFamily="34" charset="0"/>
              <a:buChar char="•"/>
            </a:pPr>
            <a:r>
              <a:rPr lang="en-US" sz="800" baseline="0" dirty="0" smtClean="0"/>
              <a:t>Windows Store: Universally available apps and games, digital media</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For the app builder, this also means that you can build one Windows solution that runs across all of the Windows device families, and use these Windows services to tailor your experience at runtime.</a:t>
            </a:r>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356346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new UWP application and build a simple responsive layout (TBD)</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10/5/2015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276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4FEFE75-68DA-4913-B3E8-A4425B5A08D2}"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806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OneDrive Images</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10/5/2015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096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391518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10/5/2015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30</a:t>
            </a:fld>
            <a:endParaRPr lang="en-US" dirty="0"/>
          </a:p>
        </p:txBody>
      </p:sp>
    </p:spTree>
    <p:extLst>
      <p:ext uri="{BB962C8B-B14F-4D97-AF65-F5344CB8AC3E}">
        <p14:creationId xmlns:p14="http://schemas.microsoft.com/office/powerpoint/2010/main" val="3695926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441370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86891382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9285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839904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52987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9358624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39390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2991259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518633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072894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7034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09653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962894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8440645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349156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314669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34584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348478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386802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55803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681172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562125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36573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5217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196225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9103337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2203442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3880905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7363419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381101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2040410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156154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0445450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90970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7880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28977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995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27436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82714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20408735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95621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20498854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785319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image" Target="../media/image4.png"/><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3.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6" r:id="rId22"/>
    <p:sldLayoutId id="2147484147" r:id="rId23"/>
    <p:sldLayoutId id="2147484148" r:id="rId24"/>
    <p:sldLayoutId id="2147484149" r:id="rId25"/>
    <p:sldLayoutId id="2147484150" r:id="rId26"/>
    <p:sldLayoutId id="2147484186"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156471922"/>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 id="2147484187" r:id="rId35"/>
    <p:sldLayoutId id="2147484188" r:id="rId36"/>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1.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 Id="rId4" Type="http://schemas.openxmlformats.org/officeDocument/2006/relationships/image" Target="../media/image69.jpg"/></Relationships>
</file>

<file path=ppt/slides/_rels/slide2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7.xml"/><Relationship Id="rId6" Type="http://schemas.openxmlformats.org/officeDocument/2006/relationships/image" Target="../media/image72.png"/><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7.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7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222844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3999"/>
              <a:t>Tailored experiences</a:t>
            </a:r>
            <a:endParaRPr lang="en-US" sz="1799" dirty="0">
              <a:solidFill>
                <a:schemeClr val="tx1"/>
              </a:solidFill>
              <a:latin typeface="+mn-lt"/>
              <a:cs typeface="+mn-cs"/>
            </a:endParaRPr>
          </a:p>
        </p:txBody>
      </p:sp>
      <p:pic>
        <p:nvPicPr>
          <p:cNvPr id="3" name="Picture 2"/>
          <p:cNvPicPr/>
          <p:nvPr/>
        </p:nvPicPr>
        <p:blipFill>
          <a:blip r:embed="rId2"/>
          <a:stretch>
            <a:fillRect/>
          </a:stretch>
        </p:blipFill>
        <p:spPr>
          <a:xfrm>
            <a:off x="865" y="1379"/>
            <a:ext cx="12187096" cy="6855242"/>
          </a:xfrm>
          <a:prstGeom prst="rect">
            <a:avLst/>
          </a:prstGeom>
        </p:spPr>
      </p:pic>
    </p:spTree>
    <p:extLst>
      <p:ext uri="{BB962C8B-B14F-4D97-AF65-F5344CB8AC3E}">
        <p14:creationId xmlns:p14="http://schemas.microsoft.com/office/powerpoint/2010/main" val="15496427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 Windows 8.1 apps</a:t>
            </a:r>
            <a:endParaRPr lang="en-US" dirty="0"/>
          </a:p>
        </p:txBody>
      </p:sp>
      <p:pic>
        <p:nvPicPr>
          <p:cNvPr id="4" name="Picture 3"/>
          <p:cNvPicPr>
            <a:picLocks noChangeAspect="1"/>
          </p:cNvPicPr>
          <p:nvPr/>
        </p:nvPicPr>
        <p:blipFill>
          <a:blip r:embed="rId2"/>
          <a:stretch>
            <a:fillRect/>
          </a:stretch>
        </p:blipFill>
        <p:spPr>
          <a:xfrm>
            <a:off x="642581" y="1190077"/>
            <a:ext cx="2837939" cy="4881256"/>
          </a:xfrm>
          <a:prstGeom prst="rect">
            <a:avLst/>
          </a:prstGeom>
        </p:spPr>
      </p:pic>
      <p:sp>
        <p:nvSpPr>
          <p:cNvPr id="5" name="Rectangle 4"/>
          <p:cNvSpPr/>
          <p:nvPr/>
        </p:nvSpPr>
        <p:spPr>
          <a:xfrm>
            <a:off x="3706887" y="1860665"/>
            <a:ext cx="8215088" cy="3257796"/>
          </a:xfrm>
          <a:prstGeom prst="rect">
            <a:avLst/>
          </a:prstGeom>
        </p:spPr>
        <p:txBody>
          <a:bodyPr wrap="square">
            <a:spAutoFit/>
          </a:bodyPr>
          <a:lstStyle/>
          <a:p>
            <a:endParaRPr lang="en-US" sz="1568" dirty="0">
              <a:solidFill>
                <a:srgbClr val="000000"/>
              </a:solidFill>
              <a:highlight>
                <a:srgbClr val="FFFFFF"/>
              </a:highlight>
              <a:latin typeface="Consolas" panose="020B0609020204030204" pitchFamily="49" charset="0"/>
            </a:endParaRPr>
          </a:p>
          <a:p>
            <a:r>
              <a:rPr lang="en-US" sz="1568" dirty="0">
                <a:solidFill>
                  <a:srgbClr val="0000FF"/>
                </a:solidFill>
                <a:highlight>
                  <a:srgbClr val="FFFFFF"/>
                </a:highlight>
                <a:latin typeface="Consolas" panose="020B0609020204030204" pitchFamily="49" charset="0"/>
              </a:rPr>
              <a:t>#if</a:t>
            </a:r>
            <a:r>
              <a:rPr lang="en-US" sz="1568" dirty="0">
                <a:solidFill>
                  <a:srgbClr val="000000"/>
                </a:solidFill>
                <a:highlight>
                  <a:srgbClr val="FFFFFF"/>
                </a:highlight>
                <a:latin typeface="Consolas" panose="020B0609020204030204" pitchFamily="49" charset="0"/>
              </a:rPr>
              <a:t> WINDOWS_APP</a:t>
            </a:r>
          </a:p>
          <a:p>
            <a:r>
              <a:rPr lang="en-US" sz="1568" dirty="0">
                <a:solidFill>
                  <a:srgbClr val="000000"/>
                </a:solidFill>
                <a:highlight>
                  <a:srgbClr val="FFFFFF"/>
                </a:highlight>
                <a:latin typeface="Consolas" panose="020B0609020204030204" pitchFamily="49" charset="0"/>
              </a:rPr>
              <a:t>            </a:t>
            </a:r>
            <a:r>
              <a:rPr lang="en-US" sz="1568" dirty="0" err="1">
                <a:solidFill>
                  <a:srgbClr val="2B91AF"/>
                </a:solidFill>
                <a:highlight>
                  <a:srgbClr val="FFFFFF"/>
                </a:highlight>
                <a:latin typeface="Consolas" panose="020B0609020204030204" pitchFamily="49" charset="0"/>
              </a:rPr>
              <a:t>ResourceLoader</a:t>
            </a:r>
            <a:r>
              <a:rPr lang="en-US" sz="1568" dirty="0">
                <a:solidFill>
                  <a:srgbClr val="000000"/>
                </a:solidFill>
                <a:highlight>
                  <a:srgbClr val="FFFFFF"/>
                </a:highlight>
                <a:latin typeface="Consolas" panose="020B0609020204030204" pitchFamily="49" charset="0"/>
              </a:rPr>
              <a:t> loader = </a:t>
            </a:r>
            <a:r>
              <a:rPr lang="en-US" sz="1568" dirty="0">
                <a:solidFill>
                  <a:srgbClr val="0000FF"/>
                </a:solidFill>
                <a:highlight>
                  <a:srgbClr val="FFFFFF"/>
                </a:highlight>
                <a:latin typeface="Consolas" panose="020B0609020204030204" pitchFamily="49" charset="0"/>
              </a:rPr>
              <a:t>new</a:t>
            </a:r>
            <a:r>
              <a:rPr lang="en-US" sz="1568" dirty="0">
                <a:solidFill>
                  <a:srgbClr val="000000"/>
                </a:solidFill>
                <a:highlight>
                  <a:srgbClr val="FFFFFF"/>
                </a:highlight>
                <a:latin typeface="Consolas" panose="020B0609020204030204" pitchFamily="49" charset="0"/>
              </a:rPr>
              <a:t> </a:t>
            </a:r>
            <a:r>
              <a:rPr lang="en-US" sz="1568" dirty="0" err="1">
                <a:solidFill>
                  <a:srgbClr val="2B91AF"/>
                </a:solidFill>
                <a:highlight>
                  <a:srgbClr val="FFFFFF"/>
                </a:highlight>
                <a:latin typeface="Consolas" panose="020B0609020204030204" pitchFamily="49" charset="0"/>
              </a:rPr>
              <a:t>ResourceLoader</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string</a:t>
            </a:r>
            <a:r>
              <a:rPr lang="en-US" sz="1568" dirty="0">
                <a:solidFill>
                  <a:srgbClr val="000000"/>
                </a:solidFill>
                <a:highlight>
                  <a:srgbClr val="FFFFFF"/>
                </a:highlight>
                <a:latin typeface="Consolas" panose="020B0609020204030204" pitchFamily="49" charset="0"/>
              </a:rPr>
              <a:t> about = </a:t>
            </a:r>
            <a:r>
              <a:rPr lang="en-US" sz="1568" dirty="0" err="1">
                <a:solidFill>
                  <a:srgbClr val="000000"/>
                </a:solidFill>
                <a:highlight>
                  <a:srgbClr val="FFFFFF"/>
                </a:highlight>
                <a:latin typeface="Consolas" panose="020B0609020204030204" pitchFamily="49" charset="0"/>
              </a:rPr>
              <a:t>loader.GetString</a:t>
            </a:r>
            <a:r>
              <a:rPr lang="en-US" sz="1568" dirty="0">
                <a:solidFill>
                  <a:srgbClr val="000000"/>
                </a:solidFill>
                <a:highlight>
                  <a:srgbClr val="FFFFFF"/>
                </a:highlight>
                <a:latin typeface="Consolas" panose="020B0609020204030204" pitchFamily="49" charset="0"/>
              </a:rPr>
              <a:t>(</a:t>
            </a:r>
            <a:r>
              <a:rPr lang="en-US" sz="1568" dirty="0">
                <a:solidFill>
                  <a:srgbClr val="A31515"/>
                </a:solidFill>
                <a:highlight>
                  <a:srgbClr val="FFFFFF"/>
                </a:highlight>
                <a:latin typeface="Consolas" panose="020B0609020204030204" pitchFamily="49" charset="0"/>
              </a:rPr>
              <a:t>"</a:t>
            </a:r>
            <a:r>
              <a:rPr lang="en-US" sz="1568" dirty="0" err="1">
                <a:solidFill>
                  <a:srgbClr val="A31515"/>
                </a:solidFill>
                <a:highlight>
                  <a:srgbClr val="FFFFFF"/>
                </a:highlight>
                <a:latin typeface="Consolas" panose="020B0609020204030204" pitchFamily="49" charset="0"/>
              </a:rPr>
              <a:t>SettingsLabel</a:t>
            </a:r>
            <a:r>
              <a:rPr lang="en-US" sz="1568" dirty="0">
                <a:solidFill>
                  <a:srgbClr val="A31515"/>
                </a:solidFill>
                <a:highlight>
                  <a:srgbClr val="FFFFFF"/>
                </a:highlight>
                <a:latin typeface="Consolas" panose="020B0609020204030204" pitchFamily="49" charset="0"/>
              </a:rPr>
              <a:t>/Text"</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string</a:t>
            </a:r>
            <a:r>
              <a:rPr lang="en-US" sz="1568" dirty="0">
                <a:solidFill>
                  <a:srgbClr val="000000"/>
                </a:solidFill>
                <a:highlight>
                  <a:srgbClr val="FFFFFF"/>
                </a:highlight>
                <a:latin typeface="Consolas" panose="020B0609020204030204" pitchFamily="49" charset="0"/>
              </a:rPr>
              <a:t> privacy = </a:t>
            </a:r>
            <a:r>
              <a:rPr lang="en-US" sz="1568" dirty="0" err="1">
                <a:solidFill>
                  <a:srgbClr val="000000"/>
                </a:solidFill>
                <a:highlight>
                  <a:srgbClr val="FFFFFF"/>
                </a:highlight>
                <a:latin typeface="Consolas" panose="020B0609020204030204" pitchFamily="49" charset="0"/>
              </a:rPr>
              <a:t>loader.GetString</a:t>
            </a:r>
            <a:r>
              <a:rPr lang="en-US" sz="1568" dirty="0">
                <a:solidFill>
                  <a:srgbClr val="000000"/>
                </a:solidFill>
                <a:highlight>
                  <a:srgbClr val="FFFFFF"/>
                </a:highlight>
                <a:latin typeface="Consolas" panose="020B0609020204030204" pitchFamily="49" charset="0"/>
              </a:rPr>
              <a:t>(</a:t>
            </a:r>
            <a:r>
              <a:rPr lang="en-US" sz="1568" dirty="0">
                <a:solidFill>
                  <a:srgbClr val="A31515"/>
                </a:solidFill>
                <a:highlight>
                  <a:srgbClr val="FFFFFF"/>
                </a:highlight>
                <a:latin typeface="Consolas" panose="020B0609020204030204" pitchFamily="49" charset="0"/>
              </a:rPr>
              <a:t>"</a:t>
            </a:r>
            <a:r>
              <a:rPr lang="en-US" sz="1568" dirty="0" err="1">
                <a:solidFill>
                  <a:srgbClr val="A31515"/>
                </a:solidFill>
                <a:highlight>
                  <a:srgbClr val="FFFFFF"/>
                </a:highlight>
                <a:latin typeface="Consolas" panose="020B0609020204030204" pitchFamily="49" charset="0"/>
              </a:rPr>
              <a:t>PrivacySettings</a:t>
            </a:r>
            <a:r>
              <a:rPr lang="en-US" sz="1568" dirty="0">
                <a:solidFill>
                  <a:srgbClr val="A31515"/>
                </a:solidFill>
                <a:highlight>
                  <a:srgbClr val="FFFFFF"/>
                </a:highlight>
                <a:latin typeface="Consolas" panose="020B0609020204030204" pitchFamily="49" charset="0"/>
              </a:rPr>
              <a:t>/Text"</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string</a:t>
            </a:r>
            <a:r>
              <a:rPr lang="en-US" sz="1568" dirty="0">
                <a:solidFill>
                  <a:srgbClr val="000000"/>
                </a:solidFill>
                <a:highlight>
                  <a:srgbClr val="FFFFFF"/>
                </a:highlight>
                <a:latin typeface="Consolas" panose="020B0609020204030204" pitchFamily="49" charset="0"/>
              </a:rPr>
              <a:t> options = </a:t>
            </a:r>
            <a:r>
              <a:rPr lang="en-US" sz="1568" dirty="0" err="1">
                <a:solidFill>
                  <a:srgbClr val="000000"/>
                </a:solidFill>
                <a:highlight>
                  <a:srgbClr val="FFFFFF"/>
                </a:highlight>
                <a:latin typeface="Consolas" panose="020B0609020204030204" pitchFamily="49" charset="0"/>
              </a:rPr>
              <a:t>loader.GetString</a:t>
            </a:r>
            <a:r>
              <a:rPr lang="en-US" sz="1568" dirty="0">
                <a:solidFill>
                  <a:srgbClr val="000000"/>
                </a:solidFill>
                <a:highlight>
                  <a:srgbClr val="FFFFFF"/>
                </a:highlight>
                <a:latin typeface="Consolas" panose="020B0609020204030204" pitchFamily="49" charset="0"/>
              </a:rPr>
              <a:t>(</a:t>
            </a:r>
            <a:r>
              <a:rPr lang="en-US" sz="1568" dirty="0">
                <a:solidFill>
                  <a:srgbClr val="A31515"/>
                </a:solidFill>
                <a:highlight>
                  <a:srgbClr val="FFFFFF"/>
                </a:highlight>
                <a:latin typeface="Consolas" panose="020B0609020204030204" pitchFamily="49" charset="0"/>
              </a:rPr>
              <a:t>"Settings/Text"</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err="1">
                <a:solidFill>
                  <a:srgbClr val="2B91AF"/>
                </a:solidFill>
                <a:highlight>
                  <a:srgbClr val="FFFFFF"/>
                </a:highlight>
                <a:latin typeface="Consolas" panose="020B0609020204030204" pitchFamily="49" charset="0"/>
              </a:rPr>
              <a:t>ISettingsService</a:t>
            </a:r>
            <a:r>
              <a:rPr lang="en-US" sz="1568" dirty="0">
                <a:solidFill>
                  <a:srgbClr val="000000"/>
                </a:solidFill>
                <a:highlight>
                  <a:srgbClr val="FFFFFF"/>
                </a:highlight>
                <a:latin typeface="Consolas" panose="020B0609020204030204" pitchFamily="49" charset="0"/>
              </a:rPr>
              <a:t> settings = </a:t>
            </a:r>
            <a:r>
              <a:rPr lang="en-US" sz="1568" dirty="0" err="1">
                <a:solidFill>
                  <a:srgbClr val="000000"/>
                </a:solidFill>
                <a:highlight>
                  <a:srgbClr val="FFFFFF"/>
                </a:highlight>
                <a:latin typeface="Consolas" panose="020B0609020204030204" pitchFamily="49" charset="0"/>
              </a:rPr>
              <a:t>container.RegisterSettingsService</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settings.RegisterFlyoutCommand</a:t>
            </a:r>
            <a:r>
              <a:rPr lang="en-US" sz="1568" dirty="0">
                <a:solidFill>
                  <a:srgbClr val="000000"/>
                </a:solidFill>
                <a:highlight>
                  <a:srgbClr val="FFFFFF"/>
                </a:highlight>
                <a:latin typeface="Consolas" panose="020B0609020204030204" pitchFamily="49" charset="0"/>
              </a:rPr>
              <a:t>&lt;</a:t>
            </a:r>
            <a:r>
              <a:rPr lang="en-US" sz="1568" dirty="0" err="1">
                <a:solidFill>
                  <a:srgbClr val="2B91AF"/>
                </a:solidFill>
                <a:highlight>
                  <a:srgbClr val="FFFFFF"/>
                </a:highlight>
                <a:latin typeface="Consolas" panose="020B0609020204030204" pitchFamily="49" charset="0"/>
              </a:rPr>
              <a:t>AboutViewModel</a:t>
            </a:r>
            <a:r>
              <a:rPr lang="en-US" sz="1568" dirty="0">
                <a:solidFill>
                  <a:srgbClr val="000000"/>
                </a:solidFill>
                <a:highlight>
                  <a:srgbClr val="FFFFFF"/>
                </a:highlight>
                <a:latin typeface="Consolas" panose="020B0609020204030204" pitchFamily="49" charset="0"/>
              </a:rPr>
              <a:t>&gt;(about);</a:t>
            </a:r>
          </a:p>
          <a:p>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settings.RegisterFlyoutCommand</a:t>
            </a:r>
            <a:r>
              <a:rPr lang="en-US" sz="1568" dirty="0">
                <a:solidFill>
                  <a:srgbClr val="000000"/>
                </a:solidFill>
                <a:highlight>
                  <a:srgbClr val="FFFFFF"/>
                </a:highlight>
                <a:latin typeface="Consolas" panose="020B0609020204030204" pitchFamily="49" charset="0"/>
              </a:rPr>
              <a:t>&lt;</a:t>
            </a:r>
            <a:r>
              <a:rPr lang="en-US" sz="1568" dirty="0" err="1">
                <a:solidFill>
                  <a:srgbClr val="2B91AF"/>
                </a:solidFill>
                <a:highlight>
                  <a:srgbClr val="FFFFFF"/>
                </a:highlight>
                <a:latin typeface="Consolas" panose="020B0609020204030204" pitchFamily="49" charset="0"/>
              </a:rPr>
              <a:t>PrivacyPolicyViewModel</a:t>
            </a:r>
            <a:r>
              <a:rPr lang="en-US" sz="1568" dirty="0">
                <a:solidFill>
                  <a:srgbClr val="000000"/>
                </a:solidFill>
                <a:highlight>
                  <a:srgbClr val="FFFFFF"/>
                </a:highlight>
                <a:latin typeface="Consolas" panose="020B0609020204030204" pitchFamily="49" charset="0"/>
              </a:rPr>
              <a:t>&gt;(privacy);</a:t>
            </a:r>
          </a:p>
          <a:p>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settings.RegisterFlyoutCommand</a:t>
            </a:r>
            <a:r>
              <a:rPr lang="en-US" sz="1568" dirty="0">
                <a:solidFill>
                  <a:srgbClr val="000000"/>
                </a:solidFill>
                <a:highlight>
                  <a:srgbClr val="FFFFFF"/>
                </a:highlight>
                <a:latin typeface="Consolas" panose="020B0609020204030204" pitchFamily="49" charset="0"/>
              </a:rPr>
              <a:t>&lt;</a:t>
            </a:r>
            <a:r>
              <a:rPr lang="en-US" sz="1568" dirty="0" err="1">
                <a:solidFill>
                  <a:srgbClr val="2B91AF"/>
                </a:solidFill>
                <a:highlight>
                  <a:srgbClr val="FFFFFF"/>
                </a:highlight>
                <a:latin typeface="Consolas" panose="020B0609020204030204" pitchFamily="49" charset="0"/>
              </a:rPr>
              <a:t>SettingsViewModel</a:t>
            </a:r>
            <a:r>
              <a:rPr lang="en-US" sz="1568" dirty="0">
                <a:solidFill>
                  <a:srgbClr val="000000"/>
                </a:solidFill>
                <a:highlight>
                  <a:srgbClr val="FFFFFF"/>
                </a:highlight>
                <a:latin typeface="Consolas" panose="020B0609020204030204" pitchFamily="49" charset="0"/>
              </a:rPr>
              <a:t>&gt;(options);</a:t>
            </a:r>
          </a:p>
          <a:p>
            <a:r>
              <a:rPr lang="en-US" sz="1568" dirty="0">
                <a:solidFill>
                  <a:srgbClr val="0000FF"/>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endif</a:t>
            </a:r>
            <a:endParaRPr lang="en-US" sz="1568" dirty="0"/>
          </a:p>
        </p:txBody>
      </p:sp>
    </p:spTree>
    <p:extLst>
      <p:ext uri="{BB962C8B-B14F-4D97-AF65-F5344CB8AC3E}">
        <p14:creationId xmlns:p14="http://schemas.microsoft.com/office/powerpoint/2010/main" val="13008066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90078"/>
            <a:ext cx="7617626" cy="4347024"/>
          </a:xfrm>
        </p:spPr>
        <p:txBody>
          <a:bodyPr/>
          <a:lstStyle/>
          <a:p>
            <a:r>
              <a:rPr lang="en-US" dirty="0" smtClean="0"/>
              <a:t>No more shared project and specific platforms project</a:t>
            </a:r>
          </a:p>
          <a:p>
            <a:r>
              <a:rPr lang="en-US" dirty="0" smtClean="0"/>
              <a:t>No more conditional code</a:t>
            </a:r>
          </a:p>
          <a:p>
            <a:r>
              <a:rPr lang="en-US" dirty="0" smtClean="0"/>
              <a:t>Only one Store</a:t>
            </a:r>
          </a:p>
          <a:p>
            <a:r>
              <a:rPr lang="en-US" dirty="0" smtClean="0"/>
              <a:t>The Universal Windows Platform is available on every Windows 10 device</a:t>
            </a:r>
            <a:endParaRPr lang="en-US" dirty="0"/>
          </a:p>
        </p:txBody>
      </p:sp>
      <p:sp>
        <p:nvSpPr>
          <p:cNvPr id="3" name="Title 2"/>
          <p:cNvSpPr>
            <a:spLocks noGrp="1"/>
          </p:cNvSpPr>
          <p:nvPr>
            <p:ph type="title"/>
          </p:nvPr>
        </p:nvSpPr>
        <p:spPr/>
        <p:txBody>
          <a:bodyPr/>
          <a:lstStyle/>
          <a:p>
            <a:r>
              <a:rPr lang="en-US" dirty="0" smtClean="0"/>
              <a:t>One binary for every device</a:t>
            </a:r>
            <a:endParaRPr lang="en-US" dirty="0"/>
          </a:p>
        </p:txBody>
      </p:sp>
      <p:pic>
        <p:nvPicPr>
          <p:cNvPr id="4" name="Picture 3"/>
          <p:cNvPicPr>
            <a:picLocks noChangeAspect="1"/>
          </p:cNvPicPr>
          <p:nvPr/>
        </p:nvPicPr>
        <p:blipFill>
          <a:blip r:embed="rId2"/>
          <a:stretch>
            <a:fillRect/>
          </a:stretch>
        </p:blipFill>
        <p:spPr>
          <a:xfrm>
            <a:off x="7819082" y="1039156"/>
            <a:ext cx="4170607" cy="5050411"/>
          </a:xfrm>
          <a:prstGeom prst="rect">
            <a:avLst/>
          </a:prstGeom>
        </p:spPr>
      </p:pic>
    </p:spTree>
    <p:extLst>
      <p:ext uri="{BB962C8B-B14F-4D97-AF65-F5344CB8AC3E}">
        <p14:creationId xmlns:p14="http://schemas.microsoft.com/office/powerpoint/2010/main" val="316550667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90078"/>
            <a:ext cx="11650488" cy="4114475"/>
          </a:xfrm>
        </p:spPr>
        <p:txBody>
          <a:bodyPr/>
          <a:lstStyle/>
          <a:p>
            <a:r>
              <a:rPr lang="en-US" dirty="0" smtClean="0"/>
              <a:t>It’s a collection of contracts and extensions</a:t>
            </a:r>
          </a:p>
          <a:p>
            <a:r>
              <a:rPr lang="en-US" dirty="0" smtClean="0"/>
              <a:t>When you create an app you target a version of the UWP, not of the operating system</a:t>
            </a:r>
          </a:p>
          <a:p>
            <a:endParaRPr lang="en-US" dirty="0"/>
          </a:p>
          <a:p>
            <a:pPr marL="0" indent="0">
              <a:buNone/>
            </a:pPr>
            <a:r>
              <a:rPr lang="en-US" sz="2352" dirty="0">
                <a:solidFill>
                  <a:srgbClr val="0000FF"/>
                </a:solidFill>
                <a:highlight>
                  <a:srgbClr val="FFFFFF"/>
                </a:highlight>
                <a:latin typeface="Consolas" panose="020B0609020204030204" pitchFamily="49" charset="0"/>
              </a:rPr>
              <a:t> &lt;</a:t>
            </a:r>
            <a:r>
              <a:rPr lang="en-US" sz="2352" dirty="0">
                <a:solidFill>
                  <a:srgbClr val="A31515"/>
                </a:solidFill>
                <a:highlight>
                  <a:srgbClr val="FFFFFF"/>
                </a:highlight>
                <a:latin typeface="Consolas" panose="020B0609020204030204" pitchFamily="49" charset="0"/>
              </a:rPr>
              <a:t>Dependencies</a:t>
            </a:r>
            <a:r>
              <a:rPr lang="en-US" sz="2352" dirty="0">
                <a:solidFill>
                  <a:srgbClr val="0000FF"/>
                </a:solidFill>
                <a:highlight>
                  <a:srgbClr val="FFFFFF"/>
                </a:highlight>
                <a:latin typeface="Consolas" panose="020B0609020204030204" pitchFamily="49" charset="0"/>
              </a:rPr>
              <a:t>&gt;</a:t>
            </a:r>
            <a:endParaRPr lang="en-US" sz="2352" dirty="0">
              <a:solidFill>
                <a:srgbClr val="000000"/>
              </a:solidFill>
              <a:highlight>
                <a:srgbClr val="FFFFFF"/>
              </a:highlight>
              <a:latin typeface="Consolas" panose="020B0609020204030204" pitchFamily="49" charset="0"/>
            </a:endParaRPr>
          </a:p>
          <a:p>
            <a:pPr marL="0" indent="0">
              <a:buNone/>
            </a:pPr>
            <a:r>
              <a:rPr lang="en-US" sz="2352" dirty="0">
                <a:solidFill>
                  <a:srgbClr val="0000FF"/>
                </a:solidFill>
                <a:highlight>
                  <a:srgbClr val="FFFFFF"/>
                </a:highlight>
                <a:latin typeface="Consolas" panose="020B0609020204030204" pitchFamily="49" charset="0"/>
              </a:rPr>
              <a:t>    &lt;</a:t>
            </a:r>
            <a:r>
              <a:rPr lang="en-US" sz="2352" dirty="0" err="1">
                <a:solidFill>
                  <a:srgbClr val="A31515"/>
                </a:solidFill>
                <a:highlight>
                  <a:srgbClr val="FFFFFF"/>
                </a:highlight>
                <a:latin typeface="Consolas" panose="020B0609020204030204" pitchFamily="49" charset="0"/>
              </a:rPr>
              <a:t>TargetDeviceFamily</a:t>
            </a:r>
            <a:r>
              <a:rPr lang="en-US" sz="2352" dirty="0">
                <a:solidFill>
                  <a:srgbClr val="0000FF"/>
                </a:solidFill>
                <a:highlight>
                  <a:srgbClr val="FFFFFF"/>
                </a:highlight>
                <a:latin typeface="Consolas" panose="020B0609020204030204" pitchFamily="49" charset="0"/>
              </a:rPr>
              <a:t> </a:t>
            </a:r>
            <a:r>
              <a:rPr lang="en-US" sz="2352" dirty="0">
                <a:solidFill>
                  <a:srgbClr val="FF0000"/>
                </a:solidFill>
                <a:highlight>
                  <a:srgbClr val="FFFFFF"/>
                </a:highlight>
                <a:latin typeface="Consolas" panose="020B0609020204030204" pitchFamily="49" charset="0"/>
              </a:rPr>
              <a:t>Name</a:t>
            </a:r>
            <a:r>
              <a:rPr lang="en-US" sz="2352" dirty="0">
                <a:solidFill>
                  <a:srgbClr val="0000FF"/>
                </a:solidFill>
                <a:highlight>
                  <a:srgbClr val="FFFFFF"/>
                </a:highlight>
                <a:latin typeface="Consolas" panose="020B0609020204030204" pitchFamily="49" charset="0"/>
              </a:rPr>
              <a:t>=</a:t>
            </a:r>
            <a:r>
              <a:rPr lang="en-US" sz="2352" dirty="0">
                <a:solidFill>
                  <a:srgbClr val="000000"/>
                </a:solidFill>
                <a:highlight>
                  <a:srgbClr val="FFFFFF"/>
                </a:highlight>
                <a:latin typeface="Consolas" panose="020B0609020204030204" pitchFamily="49" charset="0"/>
              </a:rPr>
              <a:t>"</a:t>
            </a:r>
            <a:r>
              <a:rPr lang="en-US" sz="2352" dirty="0" err="1">
                <a:solidFill>
                  <a:srgbClr val="0000FF"/>
                </a:solidFill>
                <a:highlight>
                  <a:srgbClr val="FFFFFF"/>
                </a:highlight>
                <a:latin typeface="Consolas" panose="020B0609020204030204" pitchFamily="49" charset="0"/>
              </a:rPr>
              <a:t>Windows.Universal</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 </a:t>
            </a:r>
            <a:r>
              <a:rPr lang="en-US" sz="2352" dirty="0" err="1">
                <a:solidFill>
                  <a:srgbClr val="FF0000"/>
                </a:solidFill>
                <a:highlight>
                  <a:srgbClr val="FFFFFF"/>
                </a:highlight>
                <a:latin typeface="Consolas" panose="020B0609020204030204" pitchFamily="49" charset="0"/>
              </a:rPr>
              <a:t>MinVersion</a:t>
            </a:r>
            <a:r>
              <a:rPr lang="en-US" sz="2352" dirty="0">
                <a:solidFill>
                  <a:srgbClr val="0000FF"/>
                </a:solidFill>
                <a:highlight>
                  <a:srgbClr val="FFFFFF"/>
                </a:highlight>
                <a:latin typeface="Consolas" panose="020B0609020204030204" pitchFamily="49" charset="0"/>
              </a:rPr>
              <a:t>=</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10.0.10069.0</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 </a:t>
            </a:r>
            <a:r>
              <a:rPr lang="en-US" sz="2352" dirty="0" err="1">
                <a:solidFill>
                  <a:srgbClr val="FF0000"/>
                </a:solidFill>
                <a:highlight>
                  <a:srgbClr val="FFFFFF"/>
                </a:highlight>
                <a:latin typeface="Consolas" panose="020B0609020204030204" pitchFamily="49" charset="0"/>
              </a:rPr>
              <a:t>MaxVersionTested</a:t>
            </a:r>
            <a:r>
              <a:rPr lang="en-US" sz="2352" dirty="0">
                <a:solidFill>
                  <a:srgbClr val="0000FF"/>
                </a:solidFill>
                <a:highlight>
                  <a:srgbClr val="FFFFFF"/>
                </a:highlight>
                <a:latin typeface="Consolas" panose="020B0609020204030204" pitchFamily="49" charset="0"/>
              </a:rPr>
              <a:t>=</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10.0.10166.0</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 /&gt;</a:t>
            </a:r>
            <a:endParaRPr lang="en-US" sz="2352" dirty="0">
              <a:solidFill>
                <a:srgbClr val="000000"/>
              </a:solidFill>
              <a:highlight>
                <a:srgbClr val="FFFFFF"/>
              </a:highlight>
              <a:latin typeface="Consolas" panose="020B0609020204030204" pitchFamily="49" charset="0"/>
            </a:endParaRPr>
          </a:p>
          <a:p>
            <a:pPr marL="0" indent="0">
              <a:buNone/>
            </a:pPr>
            <a:r>
              <a:rPr lang="en-US" sz="2352" dirty="0">
                <a:solidFill>
                  <a:srgbClr val="0000FF"/>
                </a:solidFill>
                <a:highlight>
                  <a:srgbClr val="FFFFFF"/>
                </a:highlight>
                <a:latin typeface="Consolas" panose="020B0609020204030204" pitchFamily="49" charset="0"/>
              </a:rPr>
              <a:t>  &lt;/</a:t>
            </a:r>
            <a:r>
              <a:rPr lang="en-US" sz="2352" dirty="0">
                <a:solidFill>
                  <a:srgbClr val="A31515"/>
                </a:solidFill>
                <a:highlight>
                  <a:srgbClr val="FFFFFF"/>
                </a:highlight>
                <a:latin typeface="Consolas" panose="020B0609020204030204" pitchFamily="49" charset="0"/>
              </a:rPr>
              <a:t>Dependencies</a:t>
            </a:r>
            <a:r>
              <a:rPr lang="en-US" sz="2352" dirty="0">
                <a:solidFill>
                  <a:srgbClr val="0000FF"/>
                </a:solidFill>
                <a:highlight>
                  <a:srgbClr val="FFFFFF"/>
                </a:highlight>
                <a:latin typeface="Consolas" panose="020B0609020204030204" pitchFamily="49" charset="0"/>
              </a:rPr>
              <a:t>&gt;</a:t>
            </a:r>
            <a:endParaRPr lang="en-US" sz="2352" dirty="0"/>
          </a:p>
        </p:txBody>
      </p:sp>
      <p:sp>
        <p:nvSpPr>
          <p:cNvPr id="3" name="Title 2"/>
          <p:cNvSpPr>
            <a:spLocks noGrp="1"/>
          </p:cNvSpPr>
          <p:nvPr>
            <p:ph type="title"/>
          </p:nvPr>
        </p:nvSpPr>
        <p:spPr/>
        <p:txBody>
          <a:bodyPr/>
          <a:lstStyle/>
          <a:p>
            <a:r>
              <a:rPr lang="en-US" dirty="0" smtClean="0"/>
              <a:t>Universal Windows Platform</a:t>
            </a:r>
            <a:endParaRPr lang="en-US" dirty="0"/>
          </a:p>
        </p:txBody>
      </p:sp>
    </p:spTree>
    <p:extLst>
      <p:ext uri="{BB962C8B-B14F-4D97-AF65-F5344CB8AC3E}">
        <p14:creationId xmlns:p14="http://schemas.microsoft.com/office/powerpoint/2010/main" val="26631015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90078"/>
            <a:ext cx="11650488" cy="1266921"/>
          </a:xfrm>
        </p:spPr>
        <p:txBody>
          <a:bodyPr/>
          <a:lstStyle/>
          <a:p>
            <a:pPr marL="0" indent="0">
              <a:buNone/>
            </a:pPr>
            <a:r>
              <a:rPr lang="en-US" dirty="0" smtClean="0"/>
              <a:t>SDKs to add specific platform APIs on top of the Universal Windows platform</a:t>
            </a:r>
          </a:p>
        </p:txBody>
      </p:sp>
      <p:sp>
        <p:nvSpPr>
          <p:cNvPr id="3" name="Title 2"/>
          <p:cNvSpPr>
            <a:spLocks noGrp="1"/>
          </p:cNvSpPr>
          <p:nvPr>
            <p:ph type="title"/>
          </p:nvPr>
        </p:nvSpPr>
        <p:spPr/>
        <p:txBody>
          <a:bodyPr/>
          <a:lstStyle/>
          <a:p>
            <a:r>
              <a:rPr lang="en-US" dirty="0" smtClean="0"/>
              <a:t>Platform extensions</a:t>
            </a:r>
            <a:endParaRPr lang="en-US" dirty="0"/>
          </a:p>
        </p:txBody>
      </p:sp>
      <p:pic>
        <p:nvPicPr>
          <p:cNvPr id="5" name="Picture 4"/>
          <p:cNvPicPr>
            <a:picLocks noChangeAspect="1"/>
          </p:cNvPicPr>
          <p:nvPr/>
        </p:nvPicPr>
        <p:blipFill>
          <a:blip r:embed="rId2"/>
          <a:stretch>
            <a:fillRect/>
          </a:stretch>
        </p:blipFill>
        <p:spPr>
          <a:xfrm>
            <a:off x="464295" y="2457000"/>
            <a:ext cx="6523699" cy="315721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408" y="2811181"/>
            <a:ext cx="6675317" cy="3911651"/>
          </a:xfrm>
          <a:prstGeom prst="rect">
            <a:avLst/>
          </a:prstGeom>
        </p:spPr>
      </p:pic>
      <p:pic>
        <p:nvPicPr>
          <p:cNvPr id="7" name="Picture 6"/>
          <p:cNvPicPr>
            <a:picLocks noChangeAspect="1"/>
          </p:cNvPicPr>
          <p:nvPr/>
        </p:nvPicPr>
        <p:blipFill>
          <a:blip r:embed="rId4"/>
          <a:stretch>
            <a:fillRect/>
          </a:stretch>
        </p:blipFill>
        <p:spPr>
          <a:xfrm>
            <a:off x="8035086" y="3307576"/>
            <a:ext cx="3883496" cy="2918860"/>
          </a:xfrm>
          <a:prstGeom prst="rect">
            <a:avLst/>
          </a:prstGeom>
        </p:spPr>
      </p:pic>
    </p:spTree>
    <p:extLst>
      <p:ext uri="{BB962C8B-B14F-4D97-AF65-F5344CB8AC3E}">
        <p14:creationId xmlns:p14="http://schemas.microsoft.com/office/powerpoint/2010/main" val="117668046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Universal</a:t>
            </a:r>
            <a:r>
              <a:rPr lang="en-US" baseline="0" dirty="0" smtClean="0"/>
              <a:t> App template</a:t>
            </a:r>
            <a:endParaRPr lang="en-US" dirty="0"/>
          </a:p>
        </p:txBody>
      </p:sp>
    </p:spTree>
    <p:extLst>
      <p:ext uri="{BB962C8B-B14F-4D97-AF65-F5344CB8AC3E}">
        <p14:creationId xmlns:p14="http://schemas.microsoft.com/office/powerpoint/2010/main" val="322256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Integrating Office 365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9677967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lvl="0"/>
            <a:r>
              <a:rPr lang="en-US" dirty="0" smtClean="0"/>
              <a:t>Add Connected Service</a:t>
            </a:r>
          </a:p>
          <a:p>
            <a:pPr lvl="1"/>
            <a:r>
              <a:rPr lang="en-US" dirty="0" smtClean="0"/>
              <a:t>Registers application in Azure AD and imports necessary assemblies</a:t>
            </a:r>
            <a:endParaRPr lang="en-US" baseline="0" dirty="0" smtClean="0"/>
          </a:p>
          <a:p>
            <a:pPr lvl="0"/>
            <a:r>
              <a:rPr lang="en-US" dirty="0" smtClean="0"/>
              <a:t>Create a data source</a:t>
            </a:r>
          </a:p>
          <a:p>
            <a:pPr lvl="1"/>
            <a:r>
              <a:rPr lang="en-US" dirty="0" smtClean="0"/>
              <a:t>XAML makes heavy use of data binding, embrace that paradigm</a:t>
            </a:r>
          </a:p>
          <a:p>
            <a:pPr lvl="0"/>
            <a:r>
              <a:rPr lang="en-US" dirty="0" err="1" smtClean="0"/>
              <a:t>Stateful</a:t>
            </a:r>
            <a:r>
              <a:rPr lang="en-US" dirty="0" smtClean="0"/>
              <a:t> client</a:t>
            </a:r>
          </a:p>
          <a:p>
            <a:pPr lvl="1"/>
            <a:r>
              <a:rPr lang="en-US" dirty="0" smtClean="0"/>
              <a:t>Initiate</a:t>
            </a:r>
            <a:r>
              <a:rPr lang="en-US" baseline="0" dirty="0" smtClean="0"/>
              <a:t> login/consent and store Discovery Context</a:t>
            </a:r>
            <a:endParaRPr lang="en-US" dirty="0"/>
          </a:p>
        </p:txBody>
      </p:sp>
      <p:sp>
        <p:nvSpPr>
          <p:cNvPr id="7" name="Title 6"/>
          <p:cNvSpPr>
            <a:spLocks noGrp="1"/>
          </p:cNvSpPr>
          <p:nvPr>
            <p:ph type="title"/>
          </p:nvPr>
        </p:nvSpPr>
        <p:spPr/>
        <p:txBody>
          <a:bodyPr/>
          <a:lstStyle/>
          <a:p>
            <a:r>
              <a:rPr lang="en-US" dirty="0" smtClean="0"/>
              <a:t>Add</a:t>
            </a:r>
            <a:r>
              <a:rPr lang="en-US" baseline="0" dirty="0" smtClean="0"/>
              <a:t> Office 365 to Universal App</a:t>
            </a:r>
            <a:endParaRPr lang="en-US" dirty="0"/>
          </a:p>
        </p:txBody>
      </p:sp>
    </p:spTree>
    <p:extLst>
      <p:ext uri="{BB962C8B-B14F-4D97-AF65-F5344CB8AC3E}">
        <p14:creationId xmlns:p14="http://schemas.microsoft.com/office/powerpoint/2010/main" val="175696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sp>
        <p:nvSpPr>
          <p:cNvPr id="8" name="Oval 7"/>
          <p:cNvSpPr/>
          <p:nvPr/>
        </p:nvSpPr>
        <p:spPr bwMode="auto">
          <a:xfrm>
            <a:off x="541856"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993920"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0" y="1803464"/>
            <a:ext cx="5416476" cy="4380606"/>
          </a:xfrm>
          <a:prstGeom prst="rect">
            <a:avLst/>
          </a:prstGeom>
        </p:spPr>
      </p:pic>
    </p:spTree>
    <p:extLst>
      <p:ext uri="{BB962C8B-B14F-4D97-AF65-F5344CB8AC3E}">
        <p14:creationId xmlns:p14="http://schemas.microsoft.com/office/powerpoint/2010/main" val="24300667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19</a:t>
            </a:fld>
            <a:endParaRPr lang="en-US" dirty="0">
              <a:gradFill>
                <a:gsLst>
                  <a:gs pos="100000">
                    <a:srgbClr val="797A7D"/>
                  </a:gs>
                  <a:gs pos="0">
                    <a:srgbClr val="797A7D"/>
                  </a:gs>
                </a:gsLst>
                <a:lin ang="5400000" scaled="0"/>
              </a:gradFill>
            </a:endParaRPr>
          </a:p>
        </p:txBody>
      </p:sp>
      <p:sp>
        <p:nvSpPr>
          <p:cNvPr id="8" name="Oval 7"/>
          <p:cNvSpPr/>
          <p:nvPr/>
        </p:nvSpPr>
        <p:spPr bwMode="auto">
          <a:xfrm>
            <a:off x="1081386" y="1283200"/>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533450" y="1284788"/>
            <a:ext cx="150631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Specify Tenant</a:t>
            </a:r>
            <a:endParaRPr lang="en-US" sz="2000" spc="-70" dirty="0" smtClean="0">
              <a:gradFill>
                <a:gsLst>
                  <a:gs pos="2917">
                    <a:srgbClr val="797A7D"/>
                  </a:gs>
                  <a:gs pos="95000">
                    <a:srgbClr val="797A7D"/>
                  </a:gs>
                </a:gsLst>
                <a:lin ang="5400000" scaled="0"/>
              </a:gradFill>
            </a:endParaRPr>
          </a:p>
        </p:txBody>
      </p:sp>
      <p:pic>
        <p:nvPicPr>
          <p:cNvPr id="7" name="Picture 6"/>
          <p:cNvPicPr>
            <a:picLocks noChangeAspect="1"/>
          </p:cNvPicPr>
          <p:nvPr/>
        </p:nvPicPr>
        <p:blipFill>
          <a:blip r:embed="rId2"/>
          <a:stretch>
            <a:fillRect/>
          </a:stretch>
        </p:blipFill>
        <p:spPr>
          <a:xfrm>
            <a:off x="8109882" y="3451158"/>
            <a:ext cx="3691851" cy="2534704"/>
          </a:xfrm>
          <a:prstGeom prst="rect">
            <a:avLst/>
          </a:prstGeom>
        </p:spPr>
      </p:pic>
      <p:pic>
        <p:nvPicPr>
          <p:cNvPr id="10" name="Picture 9"/>
          <p:cNvPicPr>
            <a:picLocks noChangeAspect="1"/>
          </p:cNvPicPr>
          <p:nvPr/>
        </p:nvPicPr>
        <p:blipFill>
          <a:blip r:embed="rId3"/>
          <a:stretch>
            <a:fillRect/>
          </a:stretch>
        </p:blipFill>
        <p:spPr>
          <a:xfrm>
            <a:off x="303276" y="1693098"/>
            <a:ext cx="3691851" cy="2534704"/>
          </a:xfrm>
          <a:prstGeom prst="rect">
            <a:avLst/>
          </a:prstGeom>
        </p:spPr>
      </p:pic>
      <p:pic>
        <p:nvPicPr>
          <p:cNvPr id="11" name="Picture 10"/>
          <p:cNvPicPr>
            <a:picLocks noChangeAspect="1"/>
          </p:cNvPicPr>
          <p:nvPr/>
        </p:nvPicPr>
        <p:blipFill>
          <a:blip r:embed="rId4"/>
          <a:stretch>
            <a:fillRect/>
          </a:stretch>
        </p:blipFill>
        <p:spPr>
          <a:xfrm>
            <a:off x="4190041" y="2581751"/>
            <a:ext cx="3691851" cy="2534704"/>
          </a:xfrm>
          <a:prstGeom prst="rect">
            <a:avLst/>
          </a:prstGeom>
        </p:spPr>
      </p:pic>
      <p:sp>
        <p:nvSpPr>
          <p:cNvPr id="12" name="Circular Arrow 11"/>
          <p:cNvSpPr/>
          <p:nvPr/>
        </p:nvSpPr>
        <p:spPr bwMode="auto">
          <a:xfrm>
            <a:off x="3141138" y="1562444"/>
            <a:ext cx="1858763" cy="1811557"/>
          </a:xfrm>
          <a:prstGeom prst="circularArrow">
            <a:avLst>
              <a:gd name="adj1" fmla="val 12500"/>
              <a:gd name="adj2" fmla="val 1142319"/>
              <a:gd name="adj3" fmla="val 20457681"/>
              <a:gd name="adj4" fmla="val 16173064"/>
              <a:gd name="adj5" fmla="val 125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Circular Arrow 12"/>
          <p:cNvSpPr/>
          <p:nvPr/>
        </p:nvSpPr>
        <p:spPr bwMode="auto">
          <a:xfrm>
            <a:off x="7040741" y="2459011"/>
            <a:ext cx="1858763" cy="1811557"/>
          </a:xfrm>
          <a:prstGeom prst="circularArrow">
            <a:avLst>
              <a:gd name="adj1" fmla="val 12500"/>
              <a:gd name="adj2" fmla="val 1142319"/>
              <a:gd name="adj3" fmla="val 20457681"/>
              <a:gd name="adj4" fmla="val 16173064"/>
              <a:gd name="adj5" fmla="val 125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5100535" y="2210222"/>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5552599" y="2211810"/>
            <a:ext cx="1535805"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Configure App</a:t>
            </a:r>
            <a:endParaRPr lang="en-US" sz="2000" spc="-70" dirty="0" smtClean="0">
              <a:gradFill>
                <a:gsLst>
                  <a:gs pos="2917">
                    <a:srgbClr val="797A7D"/>
                  </a:gs>
                  <a:gs pos="95000">
                    <a:srgbClr val="797A7D"/>
                  </a:gs>
                </a:gsLst>
                <a:lin ang="5400000" scaled="0"/>
              </a:gradFill>
            </a:endParaRPr>
          </a:p>
        </p:txBody>
      </p:sp>
      <p:sp>
        <p:nvSpPr>
          <p:cNvPr id="16" name="Oval 15"/>
          <p:cNvSpPr/>
          <p:nvPr/>
        </p:nvSpPr>
        <p:spPr bwMode="auto">
          <a:xfrm>
            <a:off x="9039118" y="306463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9491182" y="3066224"/>
            <a:ext cx="1910716"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Permissions</a:t>
            </a:r>
            <a:endParaRPr lang="en-US" sz="2000" spc="-70" dirty="0" smtClean="0">
              <a:gradFill>
                <a:gsLst>
                  <a:gs pos="2917">
                    <a:srgbClr val="797A7D"/>
                  </a:gs>
                  <a:gs pos="95000">
                    <a:srgbClr val="797A7D"/>
                  </a:gs>
                </a:gsLst>
                <a:lin ang="5400000" scaled="0"/>
              </a:gradFill>
            </a:endParaRPr>
          </a:p>
        </p:txBody>
      </p:sp>
    </p:spTree>
    <p:extLst>
      <p:ext uri="{BB962C8B-B14F-4D97-AF65-F5344CB8AC3E}">
        <p14:creationId xmlns:p14="http://schemas.microsoft.com/office/powerpoint/2010/main" val="37077835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lvl="0"/>
            <a:r>
              <a:rPr lang="en-US" dirty="0"/>
              <a:t>Advanced Windows 10 development with the Office 365 APIs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385380183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Installs </a:t>
            </a:r>
            <a:r>
              <a:rPr lang="en-US" dirty="0" err="1" smtClean="0"/>
              <a:t>NuGet</a:t>
            </a:r>
            <a:r>
              <a:rPr lang="en-US" dirty="0" smtClean="0"/>
              <a:t> Packages for Office 365 and dependencies</a:t>
            </a:r>
            <a:endParaRPr lang="en-US" dirty="0"/>
          </a:p>
        </p:txBody>
      </p:sp>
      <p:sp>
        <p:nvSpPr>
          <p:cNvPr id="3" name="Title 2"/>
          <p:cNvSpPr>
            <a:spLocks noGrp="1"/>
          </p:cNvSpPr>
          <p:nvPr>
            <p:ph type="title"/>
          </p:nvPr>
        </p:nvSpPr>
        <p:spPr/>
        <p:txBody>
          <a:bodyPr/>
          <a:lstStyle/>
          <a:p>
            <a:r>
              <a:rPr lang="en-US" dirty="0" smtClean="0"/>
              <a:t>Add Connected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8" name="Picture 7"/>
          <p:cNvPicPr>
            <a:picLocks noChangeAspect="1"/>
          </p:cNvPicPr>
          <p:nvPr/>
        </p:nvPicPr>
        <p:blipFill>
          <a:blip r:embed="rId2"/>
          <a:stretch>
            <a:fillRect/>
          </a:stretch>
        </p:blipFill>
        <p:spPr>
          <a:xfrm>
            <a:off x="1675114" y="2960871"/>
            <a:ext cx="7582290" cy="3067208"/>
          </a:xfrm>
          <a:prstGeom prst="rect">
            <a:avLst/>
          </a:prstGeom>
        </p:spPr>
      </p:pic>
    </p:spTree>
    <p:extLst>
      <p:ext uri="{BB962C8B-B14F-4D97-AF65-F5344CB8AC3E}">
        <p14:creationId xmlns:p14="http://schemas.microsoft.com/office/powerpoint/2010/main" val="10266774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94413"/>
          </a:xfrm>
        </p:spPr>
        <p:txBody>
          <a:bodyPr/>
          <a:lstStyle/>
          <a:p>
            <a:r>
              <a:rPr lang="en-US" sz="3600" dirty="0"/>
              <a:t>Use </a:t>
            </a:r>
            <a:r>
              <a:rPr lang="en-US" sz="3600" dirty="0" smtClean="0"/>
              <a:t>Web Account Manager </a:t>
            </a:r>
            <a:r>
              <a:rPr lang="en-US" sz="3600" dirty="0"/>
              <a:t>when…</a:t>
            </a:r>
          </a:p>
          <a:p>
            <a:pPr lvl="1"/>
            <a:r>
              <a:rPr lang="en-US" sz="1800" dirty="0" smtClean="0"/>
              <a:t>In most scenarios as this is the default for connected service wizard</a:t>
            </a:r>
          </a:p>
          <a:p>
            <a:pPr lvl="1"/>
            <a:r>
              <a:rPr lang="en-US" sz="1800" dirty="0" smtClean="0"/>
              <a:t>Your </a:t>
            </a:r>
            <a:r>
              <a:rPr lang="en-US" sz="1800" dirty="0"/>
              <a:t>app targets Windows 10 and/or multiple logins (see example</a:t>
            </a:r>
            <a:r>
              <a:rPr lang="en-US" sz="1800" dirty="0" smtClean="0"/>
              <a:t>)</a:t>
            </a:r>
          </a:p>
          <a:p>
            <a:pPr lvl="1"/>
            <a:endParaRPr lang="en-US" sz="1800" dirty="0"/>
          </a:p>
          <a:p>
            <a:pPr lvl="1"/>
            <a:endParaRPr lang="en-US" sz="1800" dirty="0" smtClean="0"/>
          </a:p>
          <a:p>
            <a:pPr lvl="1"/>
            <a:endParaRPr lang="en-US" sz="1800" dirty="0"/>
          </a:p>
          <a:p>
            <a:r>
              <a:rPr lang="en-US" sz="3600" dirty="0"/>
              <a:t>Use </a:t>
            </a:r>
            <a:r>
              <a:rPr lang="en-US" sz="3600" dirty="0" smtClean="0"/>
              <a:t>Web Authentication Broker </a:t>
            </a:r>
            <a:r>
              <a:rPr lang="en-US" sz="3600" dirty="0"/>
              <a:t>when…</a:t>
            </a:r>
          </a:p>
          <a:p>
            <a:pPr lvl="1"/>
            <a:r>
              <a:rPr lang="en-US" sz="1800" dirty="0"/>
              <a:t>Your app uses AAD and ADFS only</a:t>
            </a:r>
          </a:p>
          <a:p>
            <a:pPr lvl="1"/>
            <a:r>
              <a:rPr lang="en-US" sz="1800" dirty="0"/>
              <a:t>Your app targets Win7 and/or iOS/Android (via </a:t>
            </a:r>
            <a:r>
              <a:rPr lang="en-US" sz="1800" dirty="0" err="1"/>
              <a:t>Xamarin</a:t>
            </a:r>
            <a:r>
              <a:rPr lang="en-US" sz="1800" dirty="0"/>
              <a:t>)</a:t>
            </a:r>
          </a:p>
          <a:p>
            <a:pPr lvl="1"/>
            <a:r>
              <a:rPr lang="en-US" sz="1800" dirty="0"/>
              <a:t>You need to target authentication flows not supported by </a:t>
            </a:r>
            <a:r>
              <a:rPr lang="en-US" sz="1800" dirty="0" smtClean="0"/>
              <a:t>WAM</a:t>
            </a:r>
            <a:endParaRPr lang="en-US" sz="1800" dirty="0"/>
          </a:p>
        </p:txBody>
      </p:sp>
      <p:sp>
        <p:nvSpPr>
          <p:cNvPr id="3" name="Title 2"/>
          <p:cNvSpPr>
            <a:spLocks noGrp="1"/>
          </p:cNvSpPr>
          <p:nvPr>
            <p:ph type="title"/>
          </p:nvPr>
        </p:nvSpPr>
        <p:spPr/>
        <p:txBody>
          <a:bodyPr/>
          <a:lstStyle/>
          <a:p>
            <a:r>
              <a:rPr lang="en-US" dirty="0" smtClean="0"/>
              <a:t>OAuth Implementation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33625" b="28268"/>
          <a:stretch/>
        </p:blipFill>
        <p:spPr>
          <a:xfrm>
            <a:off x="8075330" y="4413835"/>
            <a:ext cx="3671727" cy="22309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6333" y="1174695"/>
            <a:ext cx="2469723" cy="2570309"/>
          </a:xfrm>
          <a:prstGeom prst="rect">
            <a:avLst/>
          </a:prstGeom>
        </p:spPr>
      </p:pic>
    </p:spTree>
    <p:extLst>
      <p:ext uri="{BB962C8B-B14F-4D97-AF65-F5344CB8AC3E}">
        <p14:creationId xmlns:p14="http://schemas.microsoft.com/office/powerpoint/2010/main" val="28219608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Web Account Manager</a:t>
            </a:r>
          </a:p>
          <a:p>
            <a:r>
              <a:rPr lang="en-US" sz="1600" dirty="0" err="1" smtClean="0">
                <a:solidFill>
                  <a:srgbClr val="0000FF"/>
                </a:solidFill>
                <a:highlight>
                  <a:srgbClr val="FFFFFF"/>
                </a:highlight>
                <a:latin typeface="Consolas" panose="020B0609020204030204" pitchFamily="49" charset="0"/>
              </a:rPr>
              <a:t>var</a:t>
            </a:r>
            <a:r>
              <a:rPr lang="en-US" sz="1600" dirty="0" smtClean="0">
                <a:solidFill>
                  <a:srgbClr val="0000FF"/>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webTokenRequest</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WebTokenRequest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aadAccountProvider</a:t>
            </a:r>
            <a:r>
              <a:rPr lang="en-US" sz="1600" dirty="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String</a:t>
            </a:r>
            <a:r>
              <a:rPr lang="en-US" sz="1600" dirty="0" err="1" smtClean="0">
                <a:solidFill>
                  <a:srgbClr val="000000"/>
                </a:solidFill>
                <a:highlight>
                  <a:srgbClr val="FFFFFF"/>
                </a:highlight>
                <a:latin typeface="Consolas" panose="020B0609020204030204" pitchFamily="49" charset="0"/>
              </a:rPr>
              <a:t>.Empty</a:t>
            </a:r>
            <a:r>
              <a:rPr lang="en-US" sz="1600" dirty="0" smtClean="0">
                <a:solidFill>
                  <a:srgbClr val="000000"/>
                </a:solidFill>
                <a:highlight>
                  <a:srgbClr val="FFFFFF"/>
                </a:highlight>
                <a:latin typeface="Consolas" panose="020B0609020204030204" pitchFamily="49" charset="0"/>
              </a:rPr>
              <a:t>, CLIENT_ID, 	</a:t>
            </a:r>
            <a:r>
              <a:rPr lang="en-US" sz="1600" dirty="0" err="1" smtClean="0">
                <a:solidFill>
                  <a:srgbClr val="2B91AF"/>
                </a:solidFill>
                <a:highlight>
                  <a:srgbClr val="FFFFFF"/>
                </a:highlight>
                <a:latin typeface="Consolas" panose="020B0609020204030204" pitchFamily="49" charset="0"/>
              </a:rPr>
              <a:t>WebTokenRequestPromptType</a:t>
            </a:r>
            <a:r>
              <a:rPr lang="en-US" sz="1600" dirty="0" err="1" smtClean="0">
                <a:solidFill>
                  <a:srgbClr val="000000"/>
                </a:solidFill>
                <a:highlight>
                  <a:srgbClr val="FFFFFF"/>
                </a:highlight>
                <a:latin typeface="Consolas" panose="020B0609020204030204" pitchFamily="49" charset="0"/>
              </a:rPr>
              <a:t>.ForceAuthentication</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err="1" smtClean="0">
                <a:solidFill>
                  <a:srgbClr val="000000"/>
                </a:solidFill>
                <a:highlight>
                  <a:srgbClr val="FFFFFF"/>
                </a:highlight>
                <a:latin typeface="Consolas" panose="020B0609020204030204" pitchFamily="49" charset="0"/>
              </a:rPr>
              <a:t>webTokenRequest.Properties.Add</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"authority"</a:t>
            </a:r>
            <a:r>
              <a:rPr lang="en-US" sz="1600" dirty="0">
                <a:solidFill>
                  <a:srgbClr val="000000"/>
                </a:solidFill>
                <a:highlight>
                  <a:srgbClr val="FFFFFF"/>
                </a:highlight>
                <a:latin typeface="Consolas" panose="020B0609020204030204" pitchFamily="49" charset="0"/>
              </a:rPr>
              <a:t>, AUTHORITY</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err="1" smtClean="0">
                <a:solidFill>
                  <a:srgbClr val="000000"/>
                </a:solidFill>
                <a:highlight>
                  <a:srgbClr val="FFFFFF"/>
                </a:highlight>
                <a:latin typeface="Consolas" panose="020B0609020204030204" pitchFamily="49" charset="0"/>
              </a:rPr>
              <a:t>webTokenRequest.Properties.Add</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"resource"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resourceId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err="1" smtClean="0">
                <a:solidFill>
                  <a:srgbClr val="000000"/>
                </a:solidFill>
                <a:highlight>
                  <a:srgbClr val="FFFFFF"/>
                </a:highlight>
                <a:latin typeface="Consolas" panose="020B0609020204030204" pitchFamily="49" charset="0"/>
              </a:rPr>
              <a:t>webTokenRequestResult</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WebAuthenticationCoreManager</a:t>
            </a:r>
            <a:r>
              <a:rPr lang="en-US" sz="1600" dirty="0" err="1">
                <a:solidFill>
                  <a:srgbClr val="000000"/>
                </a:solidFill>
                <a:highlight>
                  <a:srgbClr val="FFFFFF"/>
                </a:highlight>
                <a:latin typeface="Consolas" panose="020B0609020204030204" pitchFamily="49" charset="0"/>
              </a:rPr>
              <a:t>.RequestTokenAsync</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webTokenRequest</a:t>
            </a:r>
            <a:r>
              <a:rPr lang="en-US" sz="1600" dirty="0" smtClean="0">
                <a:solidFill>
                  <a:srgbClr val="000000"/>
                </a:solidFill>
                <a:highlight>
                  <a:srgbClr val="FFFFFF"/>
                </a:highlight>
                <a:latin typeface="Consolas" panose="020B0609020204030204" pitchFamily="49" charset="0"/>
              </a:rPr>
              <a:t>);</a:t>
            </a:r>
            <a:endParaRPr lang="en-US" dirty="0" smtClean="0"/>
          </a:p>
          <a:p>
            <a:r>
              <a:rPr lang="en-US" dirty="0" smtClean="0"/>
              <a:t>Web Authentication Broker</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authenticationContext</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AuthenticationContext</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.Format</a:t>
            </a:r>
            <a:r>
              <a:rPr lang="en-US" sz="1600" dirty="0">
                <a:solidFill>
                  <a:srgbClr val="000000"/>
                </a:solidFill>
                <a:highlight>
                  <a:srgbClr val="FFFFFF"/>
                </a:highlight>
                <a:latin typeface="Consolas" panose="020B0609020204030204" pitchFamily="49" charset="0"/>
              </a:rPr>
              <a:t>(AUTHORITY, TENANT</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err="1" smtClean="0">
                <a:solidFill>
                  <a:srgbClr val="0000FF"/>
                </a:solidFill>
                <a:highlight>
                  <a:srgbClr val="FFFFFF"/>
                </a:highlight>
                <a:latin typeface="Consolas" panose="020B0609020204030204" pitchFamily="49" charset="0"/>
              </a:rPr>
              <a:t>var</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accessToken</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context.AcquireTokenAsync</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resourceId</a:t>
            </a:r>
            <a:r>
              <a:rPr lang="en-US" sz="1600" dirty="0">
                <a:solidFill>
                  <a:srgbClr val="000000"/>
                </a:solidFill>
                <a:highlight>
                  <a:srgbClr val="FFFFFF"/>
                </a:highlight>
                <a:latin typeface="Consolas" panose="020B0609020204030204" pitchFamily="49" charset="0"/>
              </a:rPr>
              <a:t>, CLIENT_ID, RETURN_URI)).</a:t>
            </a:r>
            <a:r>
              <a:rPr lang="en-US" sz="1600" dirty="0" err="1">
                <a:solidFill>
                  <a:srgbClr val="000000"/>
                </a:solidFill>
                <a:highlight>
                  <a:srgbClr val="FFFFFF"/>
                </a:highlight>
                <a:latin typeface="Consolas" panose="020B0609020204030204" pitchFamily="49" charset="0"/>
              </a:rPr>
              <a:t>AccessToken</a:t>
            </a:r>
            <a:r>
              <a:rPr lang="en-US" sz="1600" dirty="0">
                <a:solidFill>
                  <a:srgbClr val="000000"/>
                </a:solidFill>
                <a:highlight>
                  <a:srgbClr val="FFFFFF"/>
                </a:highlight>
                <a:latin typeface="Consolas" panose="020B0609020204030204" pitchFamily="49" charset="0"/>
              </a:rPr>
              <a:t>;</a:t>
            </a:r>
            <a:endParaRPr lang="en-US" dirty="0" smtClean="0"/>
          </a:p>
        </p:txBody>
      </p:sp>
      <p:sp>
        <p:nvSpPr>
          <p:cNvPr id="3" name="Title 2"/>
          <p:cNvSpPr>
            <a:spLocks noGrp="1"/>
          </p:cNvSpPr>
          <p:nvPr>
            <p:ph type="title"/>
          </p:nvPr>
        </p:nvSpPr>
        <p:spPr/>
        <p:txBody>
          <a:bodyPr/>
          <a:lstStyle/>
          <a:p>
            <a:r>
              <a:rPr lang="en-US" dirty="0" smtClean="0"/>
              <a:t>Authentication Compared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24630874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“Client” objects for each service</a:t>
            </a:r>
          </a:p>
          <a:p>
            <a:pPr lvl="1"/>
            <a:r>
              <a:rPr lang="en-US" dirty="0" err="1" smtClean="0"/>
              <a:t>ExchangeClient</a:t>
            </a:r>
            <a:endParaRPr lang="en-US" dirty="0" smtClean="0"/>
          </a:p>
          <a:p>
            <a:pPr lvl="1"/>
            <a:r>
              <a:rPr lang="en-US" dirty="0" err="1" smtClean="0"/>
              <a:t>SharePointClient</a:t>
            </a:r>
            <a:endParaRPr lang="en-US" dirty="0" smtClean="0"/>
          </a:p>
          <a:p>
            <a:pPr lvl="0"/>
            <a:r>
              <a:rPr lang="en-US" dirty="0" smtClean="0"/>
              <a:t>Constructor takes</a:t>
            </a:r>
            <a:r>
              <a:rPr lang="en-US" baseline="0" dirty="0" smtClean="0"/>
              <a:t> a “token getter” function</a:t>
            </a:r>
          </a:p>
          <a:p>
            <a:pPr lvl="1"/>
            <a:r>
              <a:rPr lang="en-US" dirty="0" err="1" smtClean="0"/>
              <a:t>DiscoveryContext</a:t>
            </a:r>
            <a:r>
              <a:rPr lang="en-US" dirty="0" smtClean="0"/>
              <a:t> wraps an </a:t>
            </a:r>
            <a:r>
              <a:rPr lang="en-US" dirty="0" err="1" smtClean="0"/>
              <a:t>AuthenticationContext</a:t>
            </a:r>
            <a:endParaRPr lang="en-US" dirty="0" smtClean="0"/>
          </a:p>
          <a:p>
            <a:pPr lvl="1"/>
            <a:r>
              <a:rPr lang="en-US" dirty="0" err="1" smtClean="0"/>
              <a:t>AuthenticationContext</a:t>
            </a:r>
            <a:r>
              <a:rPr lang="en-US" baseline="0" dirty="0" smtClean="0"/>
              <a:t> has methods for getting tokens</a:t>
            </a:r>
            <a:endParaRPr lang="en-US" dirty="0" smtClean="0"/>
          </a:p>
        </p:txBody>
      </p:sp>
      <p:sp>
        <p:nvSpPr>
          <p:cNvPr id="3" name="Title 2"/>
          <p:cNvSpPr>
            <a:spLocks noGrp="1"/>
          </p:cNvSpPr>
          <p:nvPr>
            <p:ph type="title"/>
          </p:nvPr>
        </p:nvSpPr>
        <p:spPr/>
        <p:txBody>
          <a:bodyPr/>
          <a:lstStyle/>
          <a:p>
            <a:r>
              <a:rPr lang="en-US" dirty="0" smtClean="0"/>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11894714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
        <p:nvSpPr>
          <p:cNvPr id="5" name="TextBox 4"/>
          <p:cNvSpPr txBox="1"/>
          <p:nvPr/>
        </p:nvSpPr>
        <p:spPr>
          <a:xfrm>
            <a:off x="456359" y="1287370"/>
            <a:ext cx="11574276" cy="4801314"/>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new</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ExchangeClient</a:t>
            </a:r>
            <a:r>
              <a:rPr lang="en-US" sz="2400" dirty="0">
                <a:solidFill>
                  <a:srgbClr val="000000"/>
                </a:solidFill>
                <a:highlight>
                  <a:srgbClr val="FFFFFF"/>
                </a:highlight>
                <a:latin typeface="Consolas" panose="020B0609020204030204" pitchFamily="49" charset="0"/>
              </a:rPr>
              <a:t>(</a:t>
            </a:r>
            <a:r>
              <a:rPr lang="en-US" sz="2400" dirty="0" err="1">
                <a:solidFill>
                  <a:srgbClr val="000000"/>
                </a:solidFill>
                <a:highlight>
                  <a:srgbClr val="FFFFFF"/>
                </a:highlight>
                <a:latin typeface="Consolas" panose="020B0609020204030204" pitchFamily="49" charset="0"/>
              </a:rPr>
              <a:t>ExchangeServiceEndpointUri</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async</a:t>
            </a:r>
            <a:r>
              <a:rPr lang="en-US" sz="2400" dirty="0">
                <a:solidFill>
                  <a:srgbClr val="000000"/>
                </a:solidFill>
                <a:highlight>
                  <a:srgbClr val="FFFFFF"/>
                </a:highlight>
                <a:latin typeface="Consolas" panose="020B0609020204030204" pitchFamily="49" charset="0"/>
              </a:rPr>
              <a:t> () =&gt;</a:t>
            </a:r>
          </a:p>
          <a:p>
            <a:r>
              <a:rPr lang="en-US" sz="2400" dirty="0">
                <a:solidFill>
                  <a:srgbClr val="000000"/>
                </a:solidFill>
                <a:highlight>
                  <a:srgbClr val="FFFFFF"/>
                </a:highlight>
                <a:latin typeface="Consolas" panose="020B0609020204030204" pitchFamily="49" charset="0"/>
              </a:rPr>
              <a:t>{</a:t>
            </a:r>
          </a:p>
          <a:p>
            <a:r>
              <a:rPr lang="en-US" sz="2400" dirty="0" smtClean="0">
                <a:solidFill>
                  <a:srgbClr val="0000FF"/>
                </a:solidFill>
                <a:highlight>
                  <a:srgbClr val="FFFFFF"/>
                </a:highlight>
                <a:latin typeface="Consolas" panose="020B0609020204030204" pitchFamily="49" charset="0"/>
              </a:rPr>
              <a:t>  return</a:t>
            </a: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_</a:t>
            </a:r>
            <a:r>
              <a:rPr lang="en-US" sz="2400" dirty="0" err="1" smtClean="0">
                <a:solidFill>
                  <a:srgbClr val="000000"/>
                </a:solidFill>
                <a:highlight>
                  <a:srgbClr val="FFFFFF"/>
                </a:highlight>
                <a:latin typeface="Consolas" panose="020B0609020204030204" pitchFamily="49" charset="0"/>
              </a:rPr>
              <a:t>discoveryContext.AuthenticationContext</a:t>
            </a:r>
            <a:endParaRPr lang="en-US" sz="2400" dirty="0" smtClean="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AcquireTokenSilentAsync</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ExchangeServiceResourceId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discoveryContext.AppIdentity.ClientId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FF"/>
                </a:solidFill>
                <a:highlight>
                  <a:srgbClr val="FFFFFF"/>
                </a:highlight>
                <a:latin typeface="Consolas" panose="020B0609020204030204" pitchFamily="49" charset="0"/>
              </a:rPr>
              <a:t>                     new</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ActiveDirectory.</a:t>
            </a:r>
            <a:r>
              <a:rPr lang="en-US" sz="2400" dirty="0" err="1" smtClean="0">
                <a:solidFill>
                  <a:srgbClr val="2B91AF"/>
                </a:solidFill>
                <a:highlight>
                  <a:srgbClr val="FFFFFF"/>
                </a:highlight>
                <a:latin typeface="Consolas" panose="020B0609020204030204" pitchFamily="49" charset="0"/>
              </a:rPr>
              <a:t>UserIdentifier</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dcr.UserId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2B91AF"/>
                </a:solidFill>
                <a:highlight>
                  <a:srgbClr val="FFFFFF"/>
                </a:highlight>
                <a:latin typeface="Consolas" panose="020B0609020204030204" pitchFamily="49" charset="0"/>
              </a:rPr>
              <a:t>UserIdentifierType</a:t>
            </a:r>
            <a:r>
              <a:rPr lang="en-US" sz="2400" dirty="0" err="1" smtClean="0">
                <a:solidFill>
                  <a:srgbClr val="000000"/>
                </a:solidFill>
                <a:highlight>
                  <a:srgbClr val="FFFFFF"/>
                </a:highlight>
                <a:latin typeface="Consolas" panose="020B0609020204030204" pitchFamily="49" charset="0"/>
              </a:rPr>
              <a:t>.UniqueId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endParaRPr lang="en-US" sz="2400" dirty="0">
              <a:solidFill>
                <a:srgbClr val="000000"/>
              </a:solidFill>
              <a:highlight>
                <a:srgbClr val="FFFFFF"/>
              </a:highlight>
              <a:latin typeface="Consolas" panose="020B0609020204030204" pitchFamily="49" charset="0"/>
            </a:endParaRPr>
          </a:p>
          <a:p>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AccessToken</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5983103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949359" cy="4699148"/>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grpSp>
        <p:nvGrpSpPr>
          <p:cNvPr id="9" name="Group 8"/>
          <p:cNvGrpSpPr/>
          <p:nvPr/>
        </p:nvGrpSpPr>
        <p:grpSpPr>
          <a:xfrm>
            <a:off x="5751275" y="1362742"/>
            <a:ext cx="2952750" cy="3488624"/>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666148" y="2416873"/>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96595139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Office 365 UWP App</a:t>
            </a:r>
            <a:endParaRPr lang="en-US" dirty="0"/>
          </a:p>
        </p:txBody>
      </p:sp>
    </p:spTree>
    <p:extLst>
      <p:ext uri="{BB962C8B-B14F-4D97-AF65-F5344CB8AC3E}">
        <p14:creationId xmlns:p14="http://schemas.microsoft.com/office/powerpoint/2010/main" val="399349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74938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884688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79066117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019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180346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Universal Windows Platform</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7438975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flipV="1">
            <a:off x="2602707" y="3501351"/>
            <a:ext cx="4631096"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36766" y="3501351"/>
            <a:ext cx="2559290"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3182" y="5409631"/>
            <a:ext cx="1218710" cy="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6766" y="1701135"/>
            <a:ext cx="1218710" cy="0"/>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Line Callout 1 (Accent Bar) 48"/>
          <p:cNvSpPr/>
          <p:nvPr/>
        </p:nvSpPr>
        <p:spPr bwMode="auto">
          <a:xfrm>
            <a:off x="10153569" y="4585359"/>
            <a:ext cx="1592899" cy="429063"/>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Easy for users to get &amp; stay current</a:t>
            </a:r>
          </a:p>
        </p:txBody>
      </p:sp>
      <p:sp>
        <p:nvSpPr>
          <p:cNvPr id="47" name="Line Callout 1 (Accent Bar) 46"/>
          <p:cNvSpPr/>
          <p:nvPr/>
        </p:nvSpPr>
        <p:spPr bwMode="auto">
          <a:xfrm>
            <a:off x="10329411" y="1731678"/>
            <a:ext cx="1858549" cy="609441"/>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7566" fontAlgn="base">
              <a:lnSpc>
                <a:spcPct val="90000"/>
              </a:lnSpc>
              <a:spcBef>
                <a:spcPct val="0"/>
              </a:spcBef>
              <a:spcAft>
                <a:spcPts val="400"/>
              </a:spcAft>
            </a:pPr>
            <a:r>
              <a:rPr lang="en-US" sz="1466" dirty="0">
                <a:gradFill>
                  <a:gsLst>
                    <a:gs pos="2917">
                      <a:srgbClr val="737373"/>
                    </a:gs>
                    <a:gs pos="81000">
                      <a:srgbClr val="737373"/>
                    </a:gs>
                  </a:gsLst>
                  <a:lin ang="5400000" scaled="0"/>
                </a:gradFill>
                <a:ea typeface="Segoe UI" pitchFamily="34" charset="0"/>
                <a:cs typeface="Segoe UI" pitchFamily="34" charset="0"/>
              </a:rPr>
              <a:t>Unified core </a:t>
            </a:r>
          </a:p>
          <a:p>
            <a:pPr defTabSz="1267566" fontAlgn="base">
              <a:lnSpc>
                <a:spcPct val="90000"/>
              </a:lnSpc>
              <a:spcBef>
                <a:spcPct val="0"/>
              </a:spcBef>
              <a:spcAft>
                <a:spcPts val="400"/>
              </a:spcAft>
            </a:pPr>
            <a:r>
              <a:rPr lang="en-US" sz="1466" dirty="0">
                <a:gradFill>
                  <a:gsLst>
                    <a:gs pos="2917">
                      <a:srgbClr val="737373"/>
                    </a:gs>
                    <a:gs pos="81000">
                      <a:srgbClr val="737373"/>
                    </a:gs>
                  </a:gsLst>
                  <a:lin ang="5400000" scaled="0"/>
                </a:gradFill>
                <a:ea typeface="Segoe UI" pitchFamily="34" charset="0"/>
                <a:cs typeface="Segoe UI" pitchFamily="34" charset="0"/>
              </a:rPr>
              <a:t>Unified app platform</a:t>
            </a:r>
          </a:p>
          <a:p>
            <a:pPr defTabSz="1267566" fontAlgn="base">
              <a:lnSpc>
                <a:spcPct val="90000"/>
              </a:lnSpc>
              <a:spcBef>
                <a:spcPct val="0"/>
              </a:spcBef>
              <a:spcAft>
                <a:spcPts val="400"/>
              </a:spcAft>
            </a:pPr>
            <a:r>
              <a:rPr lang="en-US" sz="1466" dirty="0">
                <a:gradFill>
                  <a:gsLst>
                    <a:gs pos="2917">
                      <a:srgbClr val="737373"/>
                    </a:gs>
                    <a:gs pos="81000">
                      <a:srgbClr val="737373"/>
                    </a:gs>
                  </a:gsLst>
                  <a:lin ang="5400000" scaled="0"/>
                </a:gradFill>
                <a:ea typeface="Segoe UI" pitchFamily="34" charset="0"/>
                <a:cs typeface="Segoe UI" pitchFamily="34" charset="0"/>
              </a:rPr>
              <a:t>One Store</a:t>
            </a:r>
          </a:p>
        </p:txBody>
      </p:sp>
      <p:sp>
        <p:nvSpPr>
          <p:cNvPr id="2" name="Title 1"/>
          <p:cNvSpPr>
            <a:spLocks noGrp="1"/>
          </p:cNvSpPr>
          <p:nvPr>
            <p:ph type="title"/>
          </p:nvPr>
        </p:nvSpPr>
        <p:spPr/>
        <p:txBody>
          <a:bodyPr/>
          <a:lstStyle/>
          <a:p>
            <a:r>
              <a:rPr lang="en-US" dirty="0" smtClean="0"/>
              <a:t>A bigger opportunity with one Windows </a:t>
            </a:r>
            <a:endParaRPr lang="en-US" dirty="0"/>
          </a:p>
        </p:txBody>
      </p:sp>
      <p:sp>
        <p:nvSpPr>
          <p:cNvPr id="3" name="Rectangle 2"/>
          <p:cNvSpPr/>
          <p:nvPr/>
        </p:nvSpPr>
        <p:spPr bwMode="auto">
          <a:xfrm>
            <a:off x="9344501" y="3415587"/>
            <a:ext cx="2843460" cy="18270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cxnSp>
        <p:nvCxnSpPr>
          <p:cNvPr id="9" name="Straight Connector 8"/>
          <p:cNvCxnSpPr/>
          <p:nvPr/>
        </p:nvCxnSpPr>
        <p:spPr>
          <a:xfrm>
            <a:off x="1232270" y="1684692"/>
            <a:ext cx="1227341" cy="739730"/>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2437189" y="4100067"/>
            <a:ext cx="4792535" cy="430357"/>
            <a:chOff x="1827979" y="3075252"/>
            <a:chExt cx="3595848" cy="322898"/>
          </a:xfrm>
        </p:grpSpPr>
        <p:cxnSp>
          <p:nvCxnSpPr>
            <p:cNvPr id="10" name="Straight Connector 9"/>
            <p:cNvCxnSpPr/>
            <p:nvPr/>
          </p:nvCxnSpPr>
          <p:spPr>
            <a:xfrm flipV="1">
              <a:off x="5004522"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882506" y="5445141"/>
            <a:ext cx="3333610"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Phone 7.5</a:t>
            </a:r>
            <a:endParaRPr lang="en-US" sz="2399" dirty="0">
              <a:gradFill>
                <a:gsLst>
                  <a:gs pos="2917">
                    <a:srgbClr val="737373"/>
                  </a:gs>
                  <a:gs pos="81000">
                    <a:srgbClr val="737373"/>
                  </a:gs>
                </a:gsLst>
                <a:lin ang="5400000" scaled="0"/>
              </a:gradFill>
            </a:endParaRPr>
          </a:p>
        </p:txBody>
      </p:sp>
      <p:sp>
        <p:nvSpPr>
          <p:cNvPr id="14" name="TextBox 13"/>
          <p:cNvSpPr txBox="1"/>
          <p:nvPr/>
        </p:nvSpPr>
        <p:spPr>
          <a:xfrm>
            <a:off x="2234527" y="4614288"/>
            <a:ext cx="3360912"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Phone 8</a:t>
            </a:r>
            <a:endParaRPr lang="en-US" sz="2399" dirty="0">
              <a:gradFill>
                <a:gsLst>
                  <a:gs pos="2917">
                    <a:srgbClr val="737373"/>
                  </a:gs>
                  <a:gs pos="81000">
                    <a:srgbClr val="737373"/>
                  </a:gs>
                </a:gsLst>
                <a:lin ang="5400000" scaled="0"/>
              </a:gradFill>
            </a:endParaRPr>
          </a:p>
        </p:txBody>
      </p:sp>
      <p:sp>
        <p:nvSpPr>
          <p:cNvPr id="15" name="TextBox 14"/>
          <p:cNvSpPr txBox="1"/>
          <p:nvPr/>
        </p:nvSpPr>
        <p:spPr>
          <a:xfrm>
            <a:off x="7018279" y="4180741"/>
            <a:ext cx="1755281" cy="992363"/>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Phone 8.1</a:t>
            </a:r>
            <a:endParaRPr lang="en-US" sz="2399" dirty="0">
              <a:gradFill>
                <a:gsLst>
                  <a:gs pos="2917">
                    <a:srgbClr val="737373"/>
                  </a:gs>
                  <a:gs pos="81000">
                    <a:srgbClr val="737373"/>
                  </a:gs>
                </a:gsLst>
                <a:lin ang="5400000" scaled="0"/>
              </a:gradFill>
            </a:endParaRPr>
          </a:p>
        </p:txBody>
      </p:sp>
      <p:sp>
        <p:nvSpPr>
          <p:cNvPr id="16" name="TextBox 15"/>
          <p:cNvSpPr txBox="1"/>
          <p:nvPr/>
        </p:nvSpPr>
        <p:spPr>
          <a:xfrm>
            <a:off x="2555913" y="2869170"/>
            <a:ext cx="1899641"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8</a:t>
            </a:r>
            <a:endParaRPr lang="en-US" sz="2399" dirty="0">
              <a:gradFill>
                <a:gsLst>
                  <a:gs pos="2917">
                    <a:srgbClr val="737373"/>
                  </a:gs>
                  <a:gs pos="81000">
                    <a:srgbClr val="737373"/>
                  </a:gs>
                </a:gsLst>
                <a:lin ang="5400000" scaled="0"/>
              </a:gradFill>
            </a:endParaRPr>
          </a:p>
        </p:txBody>
      </p:sp>
      <p:sp>
        <p:nvSpPr>
          <p:cNvPr id="17" name="TextBox 16"/>
          <p:cNvSpPr txBox="1"/>
          <p:nvPr/>
        </p:nvSpPr>
        <p:spPr>
          <a:xfrm>
            <a:off x="2234527" y="1731679"/>
            <a:ext cx="1755281"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Xbox One</a:t>
            </a:r>
            <a:endParaRPr lang="en-US" sz="2399" dirty="0">
              <a:gradFill>
                <a:gsLst>
                  <a:gs pos="2917">
                    <a:srgbClr val="737373"/>
                  </a:gs>
                  <a:gs pos="81000">
                    <a:srgbClr val="737373"/>
                  </a:gs>
                </a:gsLst>
                <a:lin ang="5400000" scaled="0"/>
              </a:gradFill>
            </a:endParaRPr>
          </a:p>
        </p:txBody>
      </p:sp>
      <p:sp>
        <p:nvSpPr>
          <p:cNvPr id="18" name="TextBox 17"/>
          <p:cNvSpPr txBox="1"/>
          <p:nvPr/>
        </p:nvSpPr>
        <p:spPr>
          <a:xfrm>
            <a:off x="7785416" y="5457550"/>
            <a:ext cx="3371198"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on Devices</a:t>
            </a:r>
            <a:endParaRPr lang="en-US" sz="2399" dirty="0">
              <a:gradFill>
                <a:gsLst>
                  <a:gs pos="2917">
                    <a:srgbClr val="737373"/>
                  </a:gs>
                  <a:gs pos="81000">
                    <a:srgbClr val="737373"/>
                  </a:gs>
                </a:gsLst>
                <a:lin ang="5400000" scaled="0"/>
              </a:gradFill>
            </a:endParaRPr>
          </a:p>
        </p:txBody>
      </p:sp>
      <p:sp>
        <p:nvSpPr>
          <p:cNvPr id="19" name="TextBox 18"/>
          <p:cNvSpPr txBox="1"/>
          <p:nvPr/>
        </p:nvSpPr>
        <p:spPr>
          <a:xfrm>
            <a:off x="1089949" y="1092508"/>
            <a:ext cx="1755281"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Xbox 360</a:t>
            </a:r>
            <a:endParaRPr lang="en-US" sz="2399" dirty="0">
              <a:gradFill>
                <a:gsLst>
                  <a:gs pos="2917">
                    <a:srgbClr val="737373"/>
                  </a:gs>
                  <a:gs pos="81000">
                    <a:srgbClr val="737373"/>
                  </a:gs>
                </a:gsLst>
                <a:lin ang="5400000" scaled="0"/>
              </a:gradFill>
            </a:endParaRPr>
          </a:p>
        </p:txBody>
      </p:sp>
      <p:sp>
        <p:nvSpPr>
          <p:cNvPr id="20" name="Oval 19"/>
          <p:cNvSpPr/>
          <p:nvPr/>
        </p:nvSpPr>
        <p:spPr>
          <a:xfrm>
            <a:off x="1089950" y="1548773"/>
            <a:ext cx="304727" cy="30472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2" name="Rectangle 21"/>
          <p:cNvSpPr/>
          <p:nvPr/>
        </p:nvSpPr>
        <p:spPr bwMode="auto">
          <a:xfrm>
            <a:off x="9344501" y="3219886"/>
            <a:ext cx="2843460" cy="1898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sp>
        <p:nvSpPr>
          <p:cNvPr id="23" name="Rectangle 22"/>
          <p:cNvSpPr/>
          <p:nvPr/>
        </p:nvSpPr>
        <p:spPr bwMode="auto">
          <a:xfrm>
            <a:off x="9344499" y="3604141"/>
            <a:ext cx="2843461" cy="19193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sp>
        <p:nvSpPr>
          <p:cNvPr id="24" name="Rectangle 23"/>
          <p:cNvSpPr/>
          <p:nvPr/>
        </p:nvSpPr>
        <p:spPr bwMode="auto">
          <a:xfrm>
            <a:off x="9605308" y="3797258"/>
            <a:ext cx="2582653" cy="1919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grpSp>
        <p:nvGrpSpPr>
          <p:cNvPr id="61" name="Group 60"/>
          <p:cNvGrpSpPr/>
          <p:nvPr/>
        </p:nvGrpSpPr>
        <p:grpSpPr>
          <a:xfrm>
            <a:off x="2475220" y="2427910"/>
            <a:ext cx="6880573" cy="1671472"/>
            <a:chOff x="1856514" y="1820629"/>
            <a:chExt cx="5162506" cy="1254109"/>
          </a:xfrm>
        </p:grpSpPr>
        <p:cxnSp>
          <p:nvCxnSpPr>
            <p:cNvPr id="60" name="Straight Connector 59"/>
            <p:cNvCxnSpPr/>
            <p:nvPr/>
          </p:nvCxnSpPr>
          <p:spPr>
            <a:xfrm flipV="1">
              <a:off x="5464540" y="2626035"/>
              <a:ext cx="1554480"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1856514" y="1820629"/>
              <a:ext cx="5154033" cy="665444"/>
              <a:chOff x="1856514" y="1820629"/>
              <a:chExt cx="5154033" cy="665444"/>
            </a:xfrm>
          </p:grpSpPr>
          <p:cxnSp>
            <p:nvCxnSpPr>
              <p:cNvPr id="11" name="Straight Connector 10"/>
              <p:cNvCxnSpPr/>
              <p:nvPr/>
            </p:nvCxnSpPr>
            <p:spPr>
              <a:xfrm flipV="1">
                <a:off x="1856514" y="1820629"/>
                <a:ext cx="4194863" cy="1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22" idx="1"/>
              </p:cNvCxnSpPr>
              <p:nvPr/>
            </p:nvCxnSpPr>
            <p:spPr>
              <a:xfrm>
                <a:off x="6051378"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5419781" y="2775161"/>
              <a:ext cx="1590764" cy="299577"/>
              <a:chOff x="5419781" y="2775161"/>
              <a:chExt cx="1590764" cy="299577"/>
            </a:xfrm>
          </p:grpSpPr>
          <p:cxnSp>
            <p:nvCxnSpPr>
              <p:cNvPr id="25" name="Straight Connector 24"/>
              <p:cNvCxnSpPr>
                <a:endCxn id="23" idx="1"/>
              </p:cNvCxnSpPr>
              <p:nvPr/>
            </p:nvCxnSpPr>
            <p:spPr>
              <a:xfrm flipV="1">
                <a:off x="6369651" y="2775161"/>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1"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7" name="Straight Connector 26"/>
          <p:cNvCxnSpPr/>
          <p:nvPr/>
        </p:nvCxnSpPr>
        <p:spPr>
          <a:xfrm flipV="1">
            <a:off x="1286662" y="4540621"/>
            <a:ext cx="1150527" cy="852385"/>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950" y="5257268"/>
            <a:ext cx="304727" cy="30472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9" name="Rounded Rectangle 28"/>
          <p:cNvSpPr/>
          <p:nvPr/>
        </p:nvSpPr>
        <p:spPr bwMode="auto">
          <a:xfrm>
            <a:off x="2349905" y="2237208"/>
            <a:ext cx="350686" cy="249782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sp>
        <p:nvSpPr>
          <p:cNvPr id="30" name="Oval 29"/>
          <p:cNvSpPr/>
          <p:nvPr/>
        </p:nvSpPr>
        <p:spPr>
          <a:xfrm>
            <a:off x="2394702" y="2302732"/>
            <a:ext cx="261093" cy="26109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1" name="Oval 30"/>
          <p:cNvSpPr/>
          <p:nvPr/>
        </p:nvSpPr>
        <p:spPr>
          <a:xfrm>
            <a:off x="2394702" y="3380046"/>
            <a:ext cx="261093" cy="26109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2" name="Oval 31"/>
          <p:cNvSpPr/>
          <p:nvPr/>
        </p:nvSpPr>
        <p:spPr>
          <a:xfrm>
            <a:off x="2394702" y="4394207"/>
            <a:ext cx="261093" cy="26109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nvGrpSpPr>
          <p:cNvPr id="57" name="Group 56"/>
          <p:cNvGrpSpPr/>
          <p:nvPr/>
        </p:nvGrpSpPr>
        <p:grpSpPr>
          <a:xfrm>
            <a:off x="7080032" y="3334555"/>
            <a:ext cx="350686" cy="957229"/>
            <a:chOff x="5311512" y="2500887"/>
            <a:chExt cx="263120" cy="718211"/>
          </a:xfrm>
        </p:grpSpPr>
        <p:sp>
          <p:nvSpPr>
            <p:cNvPr id="33" name="Rounded Rectangle 32"/>
            <p:cNvSpPr/>
            <p:nvPr/>
          </p:nvSpPr>
          <p:spPr bwMode="auto">
            <a:xfrm>
              <a:off x="5311512" y="2500887"/>
              <a:ext cx="263120" cy="718211"/>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sp>
          <p:nvSpPr>
            <p:cNvPr id="34" name="Oval 33"/>
            <p:cNvSpPr/>
            <p:nvPr/>
          </p:nvSpPr>
          <p:spPr>
            <a:xfrm>
              <a:off x="5345122" y="2535019"/>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5" name="Oval 34"/>
            <p:cNvSpPr/>
            <p:nvPr/>
          </p:nvSpPr>
          <p:spPr>
            <a:xfrm>
              <a:off x="5344542" y="2985984"/>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sp>
        <p:nvSpPr>
          <p:cNvPr id="36" name="TextBox 35"/>
          <p:cNvSpPr txBox="1"/>
          <p:nvPr/>
        </p:nvSpPr>
        <p:spPr>
          <a:xfrm>
            <a:off x="6566367" y="2785877"/>
            <a:ext cx="2181022"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8.1</a:t>
            </a:r>
            <a:endParaRPr lang="en-US" sz="2399" dirty="0">
              <a:gradFill>
                <a:gsLst>
                  <a:gs pos="2917">
                    <a:srgbClr val="737373"/>
                  </a:gs>
                  <a:gs pos="81000">
                    <a:srgbClr val="737373"/>
                  </a:gs>
                </a:gsLst>
                <a:lin ang="5400000" scaled="0"/>
              </a:gradFill>
            </a:endParaRPr>
          </a:p>
        </p:txBody>
      </p:sp>
      <p:cxnSp>
        <p:nvCxnSpPr>
          <p:cNvPr id="37" name="Straight Connector 36"/>
          <p:cNvCxnSpPr/>
          <p:nvPr/>
        </p:nvCxnSpPr>
        <p:spPr>
          <a:xfrm flipV="1">
            <a:off x="7644120" y="3882603"/>
            <a:ext cx="2187664" cy="1831639"/>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523772" y="5555976"/>
            <a:ext cx="304727" cy="30472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44" name="Line Callout 1 (Accent Bar) 43"/>
          <p:cNvSpPr/>
          <p:nvPr/>
        </p:nvSpPr>
        <p:spPr bwMode="auto">
          <a:xfrm>
            <a:off x="480810" y="2433278"/>
            <a:ext cx="1404369" cy="559145"/>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Converged</a:t>
            </a:r>
          </a:p>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OS kernel</a:t>
            </a:r>
          </a:p>
        </p:txBody>
      </p:sp>
      <p:sp>
        <p:nvSpPr>
          <p:cNvPr id="45" name="Line Callout 1 (Accent Bar) 44"/>
          <p:cNvSpPr/>
          <p:nvPr/>
        </p:nvSpPr>
        <p:spPr bwMode="auto">
          <a:xfrm>
            <a:off x="5161998" y="3700294"/>
            <a:ext cx="1404369" cy="429063"/>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Converged</a:t>
            </a:r>
          </a:p>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app model</a:t>
            </a:r>
          </a:p>
        </p:txBody>
      </p:sp>
      <p:grpSp>
        <p:nvGrpSpPr>
          <p:cNvPr id="4" name="Group 3"/>
          <p:cNvGrpSpPr/>
          <p:nvPr/>
        </p:nvGrpSpPr>
        <p:grpSpPr>
          <a:xfrm>
            <a:off x="8686480" y="2796729"/>
            <a:ext cx="2087079" cy="1807123"/>
            <a:chOff x="10250633" y="2097356"/>
            <a:chExt cx="1565939" cy="1355888"/>
          </a:xfrm>
        </p:grpSpPr>
        <p:grpSp>
          <p:nvGrpSpPr>
            <p:cNvPr id="72" name="Group 31"/>
            <p:cNvGrpSpPr/>
            <p:nvPr/>
          </p:nvGrpSpPr>
          <p:grpSpPr>
            <a:xfrm>
              <a:off x="10250633" y="2097356"/>
              <a:ext cx="1565939" cy="1355888"/>
              <a:chOff x="7084195" y="1381850"/>
              <a:chExt cx="2026939" cy="1755050"/>
            </a:xfrm>
          </p:grpSpPr>
          <p:sp>
            <p:nvSpPr>
              <p:cNvPr id="76"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endParaRPr lang="en-US" sz="2399" dirty="0">
                  <a:solidFill>
                    <a:srgbClr val="FFFFFF"/>
                  </a:solidFill>
                </a:endParaRPr>
              </a:p>
            </p:txBody>
          </p:sp>
          <p:sp>
            <p:nvSpPr>
              <p:cNvPr id="77" name="TextBox 35"/>
              <p:cNvSpPr txBox="1"/>
              <p:nvPr/>
            </p:nvSpPr>
            <p:spPr>
              <a:xfrm>
                <a:off x="7084195" y="2488390"/>
                <a:ext cx="2026939" cy="251027"/>
              </a:xfrm>
              <a:prstGeom prst="rect">
                <a:avLst/>
              </a:prstGeom>
              <a:noFill/>
            </p:spPr>
            <p:txBody>
              <a:bodyPr wrap="square" lIns="0" tIns="0" rIns="0" bIns="0" rtlCol="0">
                <a:spAutoFit/>
              </a:bodyPr>
              <a:lstStyle/>
              <a:p>
                <a:pPr algn="ctr" defTabSz="914060">
                  <a:lnSpc>
                    <a:spcPct val="90000"/>
                  </a:lnSpc>
                </a:pPr>
                <a:r>
                  <a:rPr lang="en-US" sz="1866" dirty="0">
                    <a:solidFill>
                      <a:srgbClr val="0078D7"/>
                    </a:solidFill>
                    <a:cs typeface="Segoe UI Semibold" panose="020B0702040204020203" pitchFamily="34" charset="0"/>
                  </a:rPr>
                  <a:t>Windows 10</a:t>
                </a:r>
              </a:p>
            </p:txBody>
          </p:sp>
        </p:grpSp>
        <p:sp>
          <p:nvSpPr>
            <p:cNvPr id="62" name="Freeform 5"/>
            <p:cNvSpPr>
              <a:spLocks noEditPoints="1"/>
            </p:cNvSpPr>
            <p:nvPr/>
          </p:nvSpPr>
          <p:spPr bwMode="auto">
            <a:xfrm>
              <a:off x="10752021" y="2346458"/>
              <a:ext cx="563163" cy="559153"/>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2D82FF"/>
            </a:solidFill>
            <a:ln>
              <a:noFill/>
            </a:ln>
            <a:extLst/>
          </p:spPr>
          <p:txBody>
            <a:bodyPr vert="horz" wrap="square" lIns="121871" tIns="60936" rIns="121871" bIns="60936" numCol="1" anchor="t" anchorCtr="0" compatLnSpc="1">
              <a:prstTxWarp prst="textNoShape">
                <a:avLst/>
              </a:prstTxWarp>
            </a:bodyPr>
            <a:lstStyle/>
            <a:p>
              <a:pPr defTabSz="914060"/>
              <a:endParaRPr lang="en-US" sz="1866" dirty="0">
                <a:solidFill>
                  <a:srgbClr val="737373"/>
                </a:solidFill>
              </a:endParaRPr>
            </a:p>
          </p:txBody>
        </p:sp>
      </p:grpSp>
    </p:spTree>
    <p:extLst>
      <p:ext uri="{BB962C8B-B14F-4D97-AF65-F5344CB8AC3E}">
        <p14:creationId xmlns:p14="http://schemas.microsoft.com/office/powerpoint/2010/main" val="364314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2" presetClass="entr" presetSubtype="8"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250"/>
                                        <p:tgtEl>
                                          <p:spTgt spid="2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50"/>
                                        <p:tgtEl>
                                          <p:spTgt spid="30"/>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250"/>
                                        <p:tgtEl>
                                          <p:spTgt spid="3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75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left)">
                                      <p:cBhvr>
                                        <p:cTn id="65" dur="750"/>
                                        <p:tgtEl>
                                          <p:spTgt spid="56"/>
                                        </p:tgtEl>
                                      </p:cBhvr>
                                    </p:animEffect>
                                  </p:childTnLst>
                                </p:cTn>
                              </p:par>
                              <p:par>
                                <p:cTn id="66" presetID="10" presetClass="entr" presetSubtype="0" fill="hold" nodeType="withEffect">
                                  <p:stCondLst>
                                    <p:cond delay="5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250"/>
                                        <p:tgtEl>
                                          <p:spTgt spid="57"/>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left)">
                                      <p:cBhvr>
                                        <p:cTn id="82" dur="1000"/>
                                        <p:tgtEl>
                                          <p:spTgt spid="61"/>
                                        </p:tgtEl>
                                      </p:cBhvr>
                                    </p:animEffect>
                                  </p:childTnLst>
                                </p:cTn>
                              </p:par>
                              <p:par>
                                <p:cTn id="83" presetID="10" presetClass="entr" presetSubtype="0" fill="hold" nodeType="withEffect">
                                  <p:stCondLst>
                                    <p:cond delay="50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25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250"/>
                                        <p:tgtEl>
                                          <p:spTgt spid="4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par>
                                <p:cTn id="94" presetID="22" presetClass="entr" presetSubtype="8" fill="hold" nodeType="withEffect">
                                  <p:stCondLst>
                                    <p:cond delay="25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500"/>
                                        <p:tgtEl>
                                          <p:spTgt spid="37"/>
                                        </p:tgtEl>
                                      </p:cBhvr>
                                    </p:animEffect>
                                  </p:childTnLst>
                                </p:cTn>
                              </p:par>
                            </p:childTnLst>
                          </p:cTn>
                        </p:par>
                        <p:par>
                          <p:cTn id="97" fill="hold">
                            <p:stCondLst>
                              <p:cond delay="7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left)">
                                      <p:cBhvr>
                                        <p:cTn id="103" dur="500"/>
                                        <p:tgtEl>
                                          <p:spTgt spid="3"/>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par>
                                <p:cTn id="110" presetID="10" presetClass="entr" presetSubtype="0" fill="hold" grpId="0" nodeType="withEffect">
                                  <p:stCondLst>
                                    <p:cond delay="25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6" grpId="0"/>
      <p:bldP spid="43" grpId="0" animBg="1"/>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for icon editing" hidden="1"/>
          <p:cNvSpPr/>
          <p:nvPr/>
        </p:nvSpPr>
        <p:spPr>
          <a:xfrm>
            <a:off x="865" y="4253406"/>
            <a:ext cx="12187096" cy="1868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14060">
              <a:lnSpc>
                <a:spcPct val="90000"/>
              </a:lnSpc>
              <a:spcBef>
                <a:spcPts val="800"/>
              </a:spcBef>
            </a:pPr>
            <a:endParaRPr lang="en-US" sz="2666" dirty="0">
              <a:solidFill>
                <a:prstClr val="white"/>
              </a:solidFill>
            </a:endParaRPr>
          </a:p>
        </p:txBody>
      </p:sp>
      <p:sp>
        <p:nvSpPr>
          <p:cNvPr id="2" name="Title 1"/>
          <p:cNvSpPr>
            <a:spLocks noGrp="1"/>
          </p:cNvSpPr>
          <p:nvPr>
            <p:ph type="title"/>
          </p:nvPr>
        </p:nvSpPr>
        <p:spPr/>
        <p:txBody>
          <a:bodyPr/>
          <a:lstStyle/>
          <a:p>
            <a:r>
              <a:rPr lang="en-US" b="0" dirty="0" smtClean="0"/>
              <a:t>…</a:t>
            </a:r>
            <a:r>
              <a:rPr lang="en-US" dirty="0" smtClean="0"/>
              <a:t>and </a:t>
            </a:r>
            <a:r>
              <a:rPr lang="en-US" b="0" dirty="0" smtClean="0"/>
              <a:t>one app platform</a:t>
            </a:r>
            <a:endParaRPr lang="en-US" b="0" dirty="0"/>
          </a:p>
        </p:txBody>
      </p:sp>
      <p:grpSp>
        <p:nvGrpSpPr>
          <p:cNvPr id="6" name="Metro rails"/>
          <p:cNvGrpSpPr/>
          <p:nvPr/>
        </p:nvGrpSpPr>
        <p:grpSpPr>
          <a:xfrm>
            <a:off x="865" y="3219886"/>
            <a:ext cx="12182997" cy="771179"/>
            <a:chOff x="0" y="2414851"/>
            <a:chExt cx="9144000" cy="578617"/>
          </a:xfrm>
        </p:grpSpPr>
        <p:sp>
          <p:nvSpPr>
            <p:cNvPr id="3" name="Rectangle 2"/>
            <p:cNvSpPr/>
            <p:nvPr/>
          </p:nvSpPr>
          <p:spPr bwMode="auto">
            <a:xfrm>
              <a:off x="0" y="2561686"/>
              <a:ext cx="9144000"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0" y="2414851"/>
              <a:ext cx="9144000"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0" y="2703158"/>
              <a:ext cx="9144000"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0" y="2847164"/>
              <a:ext cx="9144000" cy="1463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Back"/>
          <p:cNvSpPr/>
          <p:nvPr/>
        </p:nvSpPr>
        <p:spPr>
          <a:xfrm>
            <a:off x="1386274" y="3501219"/>
            <a:ext cx="10719831" cy="138206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14060">
              <a:lnSpc>
                <a:spcPct val="90000"/>
              </a:lnSpc>
              <a:spcBef>
                <a:spcPts val="800"/>
              </a:spcBef>
            </a:pPr>
            <a:endParaRPr lang="en-US" sz="2666" dirty="0">
              <a:solidFill>
                <a:prstClr val="white"/>
              </a:solidFill>
            </a:endParaRPr>
          </a:p>
        </p:txBody>
      </p:sp>
      <p:sp>
        <p:nvSpPr>
          <p:cNvPr id="8" name="Base"/>
          <p:cNvSpPr/>
          <p:nvPr/>
        </p:nvSpPr>
        <p:spPr bwMode="auto">
          <a:xfrm>
            <a:off x="1386171" y="2397909"/>
            <a:ext cx="10715836" cy="2261947"/>
          </a:xfrm>
          <a:prstGeom prst="ellipse">
            <a:avLst/>
          </a:prstGeom>
          <a:solidFill>
            <a:srgbClr val="0073D2"/>
          </a:solidFill>
          <a:ln>
            <a:solidFill>
              <a:srgbClr val="0073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2" tIns="0" rIns="243742"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endParaRPr lang="en-US" sz="2666" dirty="0">
              <a:gradFill>
                <a:gsLst>
                  <a:gs pos="0">
                    <a:srgbClr val="FFFFFF"/>
                  </a:gs>
                  <a:gs pos="100000">
                    <a:srgbClr val="FFFFFF"/>
                  </a:gs>
                </a:gsLst>
                <a:lin ang="5400000" scaled="0"/>
              </a:gradFill>
              <a:ea typeface="Segoe UI" pitchFamily="34" charset="0"/>
              <a:cs typeface="Segoe UI" pitchFamily="34" charset="0"/>
            </a:endParaRPr>
          </a:p>
        </p:txBody>
      </p:sp>
      <p:sp>
        <p:nvSpPr>
          <p:cNvPr id="9" name="Windows Universal Platform"/>
          <p:cNvSpPr/>
          <p:nvPr/>
        </p:nvSpPr>
        <p:spPr bwMode="auto">
          <a:xfrm>
            <a:off x="1386275" y="2397909"/>
            <a:ext cx="10715836" cy="2261947"/>
          </a:xfrm>
          <a:prstGeom prst="ellipse">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2" tIns="0" rIns="243742" bIns="121871"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3199"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platform</a:t>
            </a:r>
          </a:p>
        </p:txBody>
      </p:sp>
      <p:grpSp>
        <p:nvGrpSpPr>
          <p:cNvPr id="46" name="Store"/>
          <p:cNvGrpSpPr/>
          <p:nvPr/>
        </p:nvGrpSpPr>
        <p:grpSpPr>
          <a:xfrm>
            <a:off x="7876693" y="4804776"/>
            <a:ext cx="2244653" cy="738392"/>
            <a:chOff x="7574900" y="3506973"/>
            <a:chExt cx="1688884" cy="610175"/>
          </a:xfrm>
        </p:grpSpPr>
        <p:sp>
          <p:nvSpPr>
            <p:cNvPr id="47" name="TextBox 46"/>
            <p:cNvSpPr txBox="1"/>
            <p:nvPr/>
          </p:nvSpPr>
          <p:spPr>
            <a:xfrm>
              <a:off x="7853238" y="3506973"/>
              <a:ext cx="1410546" cy="610175"/>
            </a:xfrm>
            <a:prstGeom prst="rect">
              <a:avLst/>
            </a:prstGeom>
            <a:noFill/>
          </p:spPr>
          <p:txBody>
            <a:bodyPr wrap="square" lIns="182807" tIns="146246" rIns="182807" bIns="146246" rtlCol="0">
              <a:spAutoFit/>
            </a:bodyPr>
            <a:lstStyle/>
            <a:p>
              <a:pPr defTabSz="914060">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53" name="Legacy"/>
          <p:cNvGrpSpPr/>
          <p:nvPr/>
        </p:nvGrpSpPr>
        <p:grpSpPr>
          <a:xfrm>
            <a:off x="10069253" y="4384300"/>
            <a:ext cx="1963601" cy="738392"/>
            <a:chOff x="5616311" y="3984572"/>
            <a:chExt cx="1622637" cy="610175"/>
          </a:xfrm>
        </p:grpSpPr>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55" name="TextBox 54"/>
            <p:cNvSpPr txBox="1"/>
            <p:nvPr/>
          </p:nvSpPr>
          <p:spPr>
            <a:xfrm>
              <a:off x="5805420" y="3984572"/>
              <a:ext cx="1433528" cy="610175"/>
            </a:xfrm>
            <a:prstGeom prst="rect">
              <a:avLst/>
            </a:prstGeom>
            <a:noFill/>
          </p:spPr>
          <p:txBody>
            <a:bodyPr wrap="square" lIns="121871" tIns="146246" rIns="0" bIns="146246" rtlCol="0">
              <a:spAutoFit/>
            </a:bodyPr>
            <a:lstStyle/>
            <a:p>
              <a:pPr defTabSz="914060">
                <a:lnSpc>
                  <a:spcPct val="90000"/>
                </a:lnSpc>
                <a:spcBef>
                  <a:spcPts val="800"/>
                </a:spcBef>
              </a:pPr>
              <a:r>
                <a:rPr lang="en-US" sz="1600" dirty="0">
                  <a:solidFill>
                    <a:srgbClr val="0078D7">
                      <a:lumMod val="20000"/>
                      <a:lumOff val="80000"/>
                    </a:srgbClr>
                  </a:solidFill>
                </a:rPr>
                <a:t>Full Support for Existing Code</a:t>
              </a:r>
            </a:p>
          </p:txBody>
        </p:sp>
      </p:grpSp>
      <p:grpSp>
        <p:nvGrpSpPr>
          <p:cNvPr id="10" name="One SDK"/>
          <p:cNvGrpSpPr/>
          <p:nvPr/>
        </p:nvGrpSpPr>
        <p:grpSpPr>
          <a:xfrm>
            <a:off x="5821735" y="5122466"/>
            <a:ext cx="1808729" cy="738392"/>
            <a:chOff x="4428826" y="3733778"/>
            <a:chExt cx="1357092" cy="554017"/>
          </a:xfrm>
        </p:grpSpPr>
        <p:sp>
          <p:nvSpPr>
            <p:cNvPr id="57" name="TextBox 56"/>
            <p:cNvSpPr txBox="1"/>
            <p:nvPr/>
          </p:nvSpPr>
          <p:spPr>
            <a:xfrm>
              <a:off x="4608153" y="3733778"/>
              <a:ext cx="1177765" cy="554017"/>
            </a:xfrm>
            <a:prstGeom prst="rect">
              <a:avLst/>
            </a:prstGeom>
            <a:noFill/>
          </p:spPr>
          <p:txBody>
            <a:bodyPr wrap="square" lIns="182807" tIns="146246" rIns="182807" bIns="146246" rtlCol="0">
              <a:spAutoFit/>
            </a:bodyPr>
            <a:lstStyle/>
            <a:p>
              <a:pPr defTabSz="914060">
                <a:lnSpc>
                  <a:spcPct val="90000"/>
                </a:lnSpc>
                <a:spcBef>
                  <a:spcPts val="800"/>
                </a:spcBef>
              </a:pPr>
              <a:r>
                <a:rPr lang="en-US" sz="1600" dirty="0">
                  <a:solidFill>
                    <a:srgbClr val="0078D7">
                      <a:lumMod val="20000"/>
                      <a:lumOff val="80000"/>
                    </a:srgbClr>
                  </a:solidFill>
                </a:rPr>
                <a:t>SDK +</a:t>
              </a:r>
              <a:br>
                <a:rPr lang="en-US" sz="1600" dirty="0">
                  <a:solidFill>
                    <a:srgbClr val="0078D7">
                      <a:lumMod val="20000"/>
                      <a:lumOff val="80000"/>
                    </a:srgbClr>
                  </a:solidFill>
                </a:rPr>
              </a:br>
              <a:r>
                <a:rPr lang="en-US" sz="1600" dirty="0">
                  <a:solidFill>
                    <a:srgbClr val="0078D7">
                      <a:lumMod val="20000"/>
                      <a:lumOff val="80000"/>
                    </a:srgbClr>
                  </a:solidFill>
                </a:rPr>
                <a:t>Services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112" name="Adaptive UI"/>
          <p:cNvGrpSpPr/>
          <p:nvPr/>
        </p:nvGrpSpPr>
        <p:grpSpPr>
          <a:xfrm>
            <a:off x="1618012" y="4351507"/>
            <a:ext cx="2056283" cy="738392"/>
            <a:chOff x="1274764" y="3263907"/>
            <a:chExt cx="1542833" cy="554017"/>
          </a:xfrm>
        </p:grpSpPr>
        <p:sp>
          <p:nvSpPr>
            <p:cNvPr id="50" name="TextBox 49"/>
            <p:cNvSpPr txBox="1"/>
            <p:nvPr/>
          </p:nvSpPr>
          <p:spPr>
            <a:xfrm>
              <a:off x="1592022" y="3263907"/>
              <a:ext cx="1225575" cy="554017"/>
            </a:xfrm>
            <a:prstGeom prst="rect">
              <a:avLst/>
            </a:prstGeom>
            <a:noFill/>
          </p:spPr>
          <p:txBody>
            <a:bodyPr wrap="square" lIns="182807" tIns="146246" rIns="182807" bIns="146246" rtlCol="0">
              <a:spAutoFit/>
            </a:bodyPr>
            <a:lstStyle/>
            <a:p>
              <a:pPr defTabSz="914060">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111" name="Group 110"/>
            <p:cNvGrpSpPr/>
            <p:nvPr/>
          </p:nvGrpSpPr>
          <p:grpSpPr>
            <a:xfrm>
              <a:off x="1274764" y="3378776"/>
              <a:ext cx="394464" cy="314583"/>
              <a:chOff x="1274764" y="3378776"/>
              <a:chExt cx="394464" cy="314583"/>
            </a:xfrm>
          </p:grpSpPr>
          <p:pic>
            <p:nvPicPr>
              <p:cNvPr id="21" name="Picture 20"/>
              <p:cNvPicPr>
                <a:picLocks noChangeAspect="1"/>
              </p:cNvPicPr>
              <p:nvPr/>
            </p:nvPicPr>
            <p:blipFill>
              <a:blip r:embed="rId6"/>
              <a:stretch>
                <a:fillRect/>
              </a:stretch>
            </p:blipFill>
            <p:spPr>
              <a:xfrm>
                <a:off x="1274764" y="3467787"/>
                <a:ext cx="201185" cy="225572"/>
              </a:xfrm>
              <a:prstGeom prst="rect">
                <a:avLst/>
              </a:prstGeom>
            </p:spPr>
          </p:pic>
          <p:grpSp>
            <p:nvGrpSpPr>
              <p:cNvPr id="110" name="Group 109"/>
              <p:cNvGrpSpPr/>
              <p:nvPr/>
            </p:nvGrpSpPr>
            <p:grpSpPr>
              <a:xfrm>
                <a:off x="1382420" y="3378776"/>
                <a:ext cx="254030" cy="217742"/>
                <a:chOff x="1344320" y="3386396"/>
                <a:chExt cx="254030" cy="217742"/>
              </a:xfrm>
            </p:grpSpPr>
            <p:sp>
              <p:nvSpPr>
                <p:cNvPr id="51" name="Freeform 50"/>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71" tIns="60936" rIns="121871" bIns="60936"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9" dirty="0">
                    <a:solidFill>
                      <a:srgbClr val="0078D7">
                        <a:lumMod val="20000"/>
                        <a:lumOff val="80000"/>
                      </a:srgbClr>
                    </a:solidFill>
                  </a:endParaRPr>
                </a:p>
              </p:txBody>
            </p:sp>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109" name="NUI"/>
          <p:cNvGrpSpPr/>
          <p:nvPr/>
        </p:nvGrpSpPr>
        <p:grpSpPr>
          <a:xfrm>
            <a:off x="3664962" y="4847744"/>
            <a:ext cx="1918764" cy="738392"/>
            <a:chOff x="2810595" y="3636234"/>
            <a:chExt cx="1439652" cy="554017"/>
          </a:xfrm>
        </p:grpSpPr>
        <p:sp>
          <p:nvSpPr>
            <p:cNvPr id="42" name="TextBox 41"/>
            <p:cNvSpPr txBox="1"/>
            <p:nvPr/>
          </p:nvSpPr>
          <p:spPr>
            <a:xfrm>
              <a:off x="2988031" y="3636234"/>
              <a:ext cx="1262216" cy="554017"/>
            </a:xfrm>
            <a:prstGeom prst="rect">
              <a:avLst/>
            </a:prstGeom>
            <a:noFill/>
          </p:spPr>
          <p:txBody>
            <a:bodyPr wrap="square" lIns="182807" tIns="146246" rIns="182807" bIns="146246" rtlCol="0">
              <a:spAutoFit/>
            </a:bodyPr>
            <a:lstStyle/>
            <a:p>
              <a:pPr defTabSz="914060">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43" name="Group 42"/>
            <p:cNvGrpSpPr/>
            <p:nvPr/>
          </p:nvGrpSpPr>
          <p:grpSpPr>
            <a:xfrm>
              <a:off x="2872036" y="3696660"/>
              <a:ext cx="228182" cy="328156"/>
              <a:chOff x="2027902" y="3831543"/>
              <a:chExt cx="251312" cy="361419"/>
            </a:xfrm>
          </p:grpSpPr>
          <p:sp>
            <p:nvSpPr>
              <p:cNvPr id="44" name="Freeform 43"/>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21" tIns="62160" rIns="124321" bIns="6216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9" dirty="0">
                  <a:solidFill>
                    <a:srgbClr val="0078D7">
                      <a:lumMod val="20000"/>
                      <a:lumOff val="80000"/>
                    </a:srgbClr>
                  </a:solidFill>
                </a:endParaRP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7" name="Picture 106"/>
            <p:cNvPicPr>
              <a:picLocks noChangeAspect="1"/>
            </p:cNvPicPr>
            <p:nvPr/>
          </p:nvPicPr>
          <p:blipFill>
            <a:blip r:embed="rId10"/>
            <a:stretch>
              <a:fillRect/>
            </a:stretch>
          </p:blipFill>
          <p:spPr>
            <a:xfrm>
              <a:off x="2810595" y="3879352"/>
              <a:ext cx="172085" cy="142585"/>
            </a:xfrm>
            <a:prstGeom prst="rect">
              <a:avLst/>
            </a:prstGeom>
          </p:spPr>
        </p:pic>
      </p:grpSp>
      <p:grpSp>
        <p:nvGrpSpPr>
          <p:cNvPr id="90" name="Holographic"/>
          <p:cNvGrpSpPr/>
          <p:nvPr/>
        </p:nvGrpSpPr>
        <p:grpSpPr>
          <a:xfrm>
            <a:off x="6778598" y="2419889"/>
            <a:ext cx="1840147" cy="635258"/>
            <a:chOff x="7601900" y="2391194"/>
            <a:chExt cx="1517269" cy="523792"/>
          </a:xfrm>
        </p:grpSpPr>
        <p:sp>
          <p:nvSpPr>
            <p:cNvPr id="91" name="Oval 90"/>
            <p:cNvSpPr/>
            <p:nvPr/>
          </p:nvSpPr>
          <p:spPr bwMode="auto">
            <a:xfrm>
              <a:off x="7601900" y="2391194"/>
              <a:ext cx="1517269" cy="52379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Holographic</a:t>
              </a:r>
            </a:p>
          </p:txBody>
        </p:sp>
        <p:pic>
          <p:nvPicPr>
            <p:cNvPr id="97" name="Picture 96" descr="141215_B-hero_01.png"/>
            <p:cNvPicPr>
              <a:picLocks noChangeAspect="1"/>
            </p:cNvPicPr>
            <p:nvPr/>
          </p:nvPicPr>
          <p:blipFill rotWithShape="1">
            <a:blip r:embed="rId11" cstate="print">
              <a:extLst>
                <a:ext uri="{28A0092B-C50C-407E-A947-70E740481C1C}">
                  <a14:useLocalDpi xmlns:a14="http://schemas.microsoft.com/office/drawing/2010/main" val="0"/>
                </a:ext>
              </a:extLst>
            </a:blip>
            <a:srcRect l="12333" t="23140" r="7378" b="17105"/>
            <a:stretch/>
          </p:blipFill>
          <p:spPr>
            <a:xfrm>
              <a:off x="8040602" y="2423392"/>
              <a:ext cx="744273" cy="293703"/>
            </a:xfrm>
            <a:prstGeom prst="rect">
              <a:avLst/>
            </a:prstGeom>
            <a:noFill/>
            <a:ln>
              <a:noFill/>
            </a:ln>
          </p:spPr>
        </p:pic>
      </p:grpSp>
      <p:grpSp>
        <p:nvGrpSpPr>
          <p:cNvPr id="99" name="Xbox"/>
          <p:cNvGrpSpPr/>
          <p:nvPr/>
        </p:nvGrpSpPr>
        <p:grpSpPr>
          <a:xfrm>
            <a:off x="8599861" y="2240036"/>
            <a:ext cx="1828061" cy="1078940"/>
            <a:chOff x="6521231" y="1647381"/>
            <a:chExt cx="1507304" cy="889625"/>
          </a:xfrm>
        </p:grpSpPr>
        <p:sp>
          <p:nvSpPr>
            <p:cNvPr id="100" name="Oval 99"/>
            <p:cNvSpPr/>
            <p:nvPr/>
          </p:nvSpPr>
          <p:spPr bwMode="auto">
            <a:xfrm>
              <a:off x="6521231" y="2031997"/>
              <a:ext cx="1507304" cy="50500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Console</a:t>
              </a:r>
            </a:p>
          </p:txBody>
        </p:sp>
        <p:grpSp>
          <p:nvGrpSpPr>
            <p:cNvPr id="108" name="Group 107"/>
            <p:cNvGrpSpPr/>
            <p:nvPr/>
          </p:nvGrpSpPr>
          <p:grpSpPr>
            <a:xfrm>
              <a:off x="6756767" y="1647381"/>
              <a:ext cx="1235372" cy="764330"/>
              <a:chOff x="7766687" y="2034058"/>
              <a:chExt cx="1235372" cy="764330"/>
            </a:xfrm>
          </p:grpSpPr>
          <p:pic>
            <p:nvPicPr>
              <p:cNvPr id="113" name="Xbox"/>
              <p:cNvPicPr>
                <a:picLocks noChangeAspect="1"/>
              </p:cNvPicPr>
              <p:nvPr/>
            </p:nvPicPr>
            <p:blipFill rotWithShape="1">
              <a:blip r:embed="rId12">
                <a:extLst>
                  <a:ext uri="{28A0092B-C50C-407E-A947-70E740481C1C}">
                    <a14:useLocalDpi xmlns:a14="http://schemas.microsoft.com/office/drawing/2010/main" val="0"/>
                  </a:ext>
                </a:extLst>
              </a:blip>
              <a:srcRect l="10802" r="3931" b="25990"/>
              <a:stretch/>
            </p:blipFill>
            <p:spPr>
              <a:xfrm>
                <a:off x="7766687" y="2034058"/>
                <a:ext cx="1235372" cy="661905"/>
              </a:xfrm>
              <a:prstGeom prst="rect">
                <a:avLst/>
              </a:prstGeom>
            </p:spPr>
          </p:pic>
          <p:pic>
            <p:nvPicPr>
              <p:cNvPr id="114" name="Picture 1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12">
                <a:extLst>
                  <a:ext uri="{28A0092B-C50C-407E-A947-70E740481C1C}">
                    <a14:useLocalDpi xmlns:a14="http://schemas.microsoft.com/office/drawing/2010/main" val="0"/>
                  </a:ext>
                </a:extLst>
              </a:blip>
              <a:srcRect l="67417" t="74434" r="12990" b="6110"/>
              <a:stretch/>
            </p:blipFill>
            <p:spPr>
              <a:xfrm>
                <a:off x="8610002" y="2646993"/>
                <a:ext cx="246987" cy="151395"/>
              </a:xfrm>
              <a:prstGeom prst="rect">
                <a:avLst/>
              </a:prstGeom>
            </p:spPr>
          </p:pic>
        </p:grpSp>
      </p:grpSp>
      <p:grpSp>
        <p:nvGrpSpPr>
          <p:cNvPr id="116" name="Surface Hub"/>
          <p:cNvGrpSpPr/>
          <p:nvPr/>
        </p:nvGrpSpPr>
        <p:grpSpPr>
          <a:xfrm>
            <a:off x="10198879" y="2697943"/>
            <a:ext cx="1833972" cy="1103836"/>
            <a:chOff x="3640580" y="1459315"/>
            <a:chExt cx="1512176" cy="910151"/>
          </a:xfrm>
        </p:grpSpPr>
        <p:sp>
          <p:nvSpPr>
            <p:cNvPr id="117" name="Oval 116"/>
            <p:cNvSpPr/>
            <p:nvPr/>
          </p:nvSpPr>
          <p:spPr bwMode="auto">
            <a:xfrm>
              <a:off x="3640580" y="1862835"/>
              <a:ext cx="1512176" cy="50663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Surface Hub</a:t>
              </a:r>
            </a:p>
          </p:txBody>
        </p:sp>
        <p:pic>
          <p:nvPicPr>
            <p:cNvPr id="118" name="Picture 2" descr="https://compass-ssl.surface.com/assets/3e/22/3e22a8d7-25bd-473d-815a-f49e27c515cb.png#desktop-engagingmeetings-new.png"/>
            <p:cNvPicPr>
              <a:picLocks noChangeAspect="1" noChangeArrowheads="1"/>
            </p:cNvPicPr>
            <p:nvPr/>
          </p:nvPicPr>
          <p:blipFill rotWithShape="1">
            <a:blip r:embed="rId14">
              <a:extLst>
                <a:ext uri="{28A0092B-C50C-407E-A947-70E740481C1C}">
                  <a14:useLocalDpi xmlns:a14="http://schemas.microsoft.com/office/drawing/2010/main" val="0"/>
                </a:ext>
              </a:extLst>
            </a:blip>
            <a:srcRect t="11376"/>
            <a:stretch/>
          </p:blipFill>
          <p:spPr bwMode="auto">
            <a:xfrm>
              <a:off x="3784126" y="1459315"/>
              <a:ext cx="1244722" cy="698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Mobile"/>
          <p:cNvGrpSpPr/>
          <p:nvPr/>
        </p:nvGrpSpPr>
        <p:grpSpPr>
          <a:xfrm>
            <a:off x="2958350" y="2464063"/>
            <a:ext cx="1829068" cy="879979"/>
            <a:chOff x="2215390" y="1852418"/>
            <a:chExt cx="1508136" cy="725576"/>
          </a:xfrm>
        </p:grpSpPr>
        <p:sp>
          <p:nvSpPr>
            <p:cNvPr id="120" name="Oval 119"/>
            <p:cNvSpPr/>
            <p:nvPr/>
          </p:nvSpPr>
          <p:spPr bwMode="auto">
            <a:xfrm>
              <a:off x="2215390" y="2031998"/>
              <a:ext cx="1508136" cy="545996"/>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Mobile</a:t>
              </a:r>
            </a:p>
          </p:txBody>
        </p:sp>
        <p:grpSp>
          <p:nvGrpSpPr>
            <p:cNvPr id="121" name="Group 120"/>
            <p:cNvGrpSpPr/>
            <p:nvPr/>
          </p:nvGrpSpPr>
          <p:grpSpPr>
            <a:xfrm>
              <a:off x="2364417" y="1852418"/>
              <a:ext cx="1315282" cy="529185"/>
              <a:chOff x="2735582" y="1816942"/>
              <a:chExt cx="1315282" cy="529185"/>
            </a:xfrm>
          </p:grpSpPr>
          <p:pic>
            <p:nvPicPr>
              <p:cNvPr id="122" name="2-in-1"/>
              <p:cNvPicPr>
                <a:picLocks noChangeAspect="1"/>
              </p:cNvPicPr>
              <p:nvPr/>
            </p:nvPicPr>
            <p:blipFill rotWithShape="1">
              <a:blip r:embed="rId15"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grpSp>
        <p:nvGrpSpPr>
          <p:cNvPr id="127" name="Devices"/>
          <p:cNvGrpSpPr/>
          <p:nvPr/>
        </p:nvGrpSpPr>
        <p:grpSpPr>
          <a:xfrm>
            <a:off x="1502379" y="3136216"/>
            <a:ext cx="1832059" cy="665563"/>
            <a:chOff x="1130940" y="2348605"/>
            <a:chExt cx="1510601" cy="548781"/>
          </a:xfrm>
        </p:grpSpPr>
        <p:sp>
          <p:nvSpPr>
            <p:cNvPr id="128" name="Oval 127"/>
            <p:cNvSpPr/>
            <p:nvPr/>
          </p:nvSpPr>
          <p:spPr bwMode="auto">
            <a:xfrm>
              <a:off x="1130940" y="2391195"/>
              <a:ext cx="1510601" cy="5061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Devices +IoT</a:t>
              </a:r>
            </a:p>
          </p:txBody>
        </p:sp>
        <p:grpSp>
          <p:nvGrpSpPr>
            <p:cNvPr id="129" name="Group 128"/>
            <p:cNvGrpSpPr/>
            <p:nvPr/>
          </p:nvGrpSpPr>
          <p:grpSpPr>
            <a:xfrm>
              <a:off x="1510468" y="2348605"/>
              <a:ext cx="758694" cy="370336"/>
              <a:chOff x="1522017" y="2374576"/>
              <a:chExt cx="758694" cy="370336"/>
            </a:xfrm>
          </p:grpSpPr>
          <p:pic>
            <p:nvPicPr>
              <p:cNvPr id="130" name="IoT"/>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522017" y="2402466"/>
                <a:ext cx="378950" cy="274863"/>
              </a:xfrm>
              <a:prstGeom prst="rect">
                <a:avLst/>
              </a:prstGeom>
            </p:spPr>
          </p:pic>
          <p:pic>
            <p:nvPicPr>
              <p:cNvPr id="131" name="IoT"/>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01762" y="2374576"/>
                <a:ext cx="378949" cy="274864"/>
              </a:xfrm>
              <a:prstGeom prst="rect">
                <a:avLst/>
              </a:prstGeom>
            </p:spPr>
          </p:pic>
          <p:pic>
            <p:nvPicPr>
              <p:cNvPr id="132" name="Picture 131"/>
              <p:cNvPicPr>
                <a:picLocks noChangeAspect="1"/>
              </p:cNvPicPr>
              <p:nvPr/>
            </p:nvPicPr>
            <p:blipFill>
              <a:blip r:embed="rId20"/>
              <a:stretch>
                <a:fillRect/>
              </a:stretch>
            </p:blipFill>
            <p:spPr>
              <a:xfrm>
                <a:off x="1720113" y="2468957"/>
                <a:ext cx="411595" cy="275955"/>
              </a:xfrm>
              <a:prstGeom prst="rect">
                <a:avLst/>
              </a:prstGeom>
            </p:spPr>
          </p:pic>
        </p:grpSp>
      </p:grpSp>
      <p:grpSp>
        <p:nvGrpSpPr>
          <p:cNvPr id="133" name="Desktop"/>
          <p:cNvGrpSpPr/>
          <p:nvPr/>
        </p:nvGrpSpPr>
        <p:grpSpPr>
          <a:xfrm>
            <a:off x="4869948" y="2062003"/>
            <a:ext cx="1828065" cy="1061345"/>
            <a:chOff x="5155761" y="1530344"/>
            <a:chExt cx="1507307" cy="875119"/>
          </a:xfrm>
        </p:grpSpPr>
        <p:sp>
          <p:nvSpPr>
            <p:cNvPr id="134" name="Oval 133"/>
            <p:cNvSpPr/>
            <p:nvPr/>
          </p:nvSpPr>
          <p:spPr bwMode="auto">
            <a:xfrm>
              <a:off x="5155761" y="1862832"/>
              <a:ext cx="1507307" cy="54263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PC</a:t>
              </a:r>
            </a:p>
          </p:txBody>
        </p:sp>
        <p:grpSp>
          <p:nvGrpSpPr>
            <p:cNvPr id="135" name="Group 134"/>
            <p:cNvGrpSpPr/>
            <p:nvPr/>
          </p:nvGrpSpPr>
          <p:grpSpPr>
            <a:xfrm>
              <a:off x="5298392" y="1530344"/>
              <a:ext cx="1278677" cy="726073"/>
              <a:chOff x="4538410" y="1456930"/>
              <a:chExt cx="1278677" cy="726073"/>
            </a:xfrm>
          </p:grpSpPr>
          <p:pic>
            <p:nvPicPr>
              <p:cNvPr id="136" name="Desktop"/>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65527" y="1456930"/>
                <a:ext cx="980237" cy="562600"/>
              </a:xfrm>
              <a:prstGeom prst="rect">
                <a:avLst/>
              </a:prstGeom>
            </p:spPr>
          </p:pic>
          <p:pic>
            <p:nvPicPr>
              <p:cNvPr id="137" name="2-in-1"/>
              <p:cNvPicPr>
                <a:picLocks noChangeAspect="1"/>
              </p:cNvPicPr>
              <p:nvPr/>
            </p:nvPicPr>
            <p:blipFill rotWithShape="1">
              <a:blip r:embed="rId15" cstate="print">
                <a:extLst>
                  <a:ext uri="{28A0092B-C50C-407E-A947-70E740481C1C}">
                    <a14:useLocalDpi xmlns:a14="http://schemas.microsoft.com/office/drawing/2010/main" val="0"/>
                  </a:ext>
                </a:extLst>
              </a:blip>
              <a:srcRect r="16795"/>
              <a:stretch/>
            </p:blipFill>
            <p:spPr>
              <a:xfrm>
                <a:off x="5017491" y="1700384"/>
                <a:ext cx="799596" cy="482619"/>
              </a:xfrm>
              <a:prstGeom prst="rect">
                <a:avLst/>
              </a:prstGeom>
            </p:spPr>
          </p:pic>
          <p:pic>
            <p:nvPicPr>
              <p:cNvPr id="138" name="Laptop"/>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grpSp>
    </p:spTree>
    <p:extLst>
      <p:ext uri="{BB962C8B-B14F-4D97-AF65-F5344CB8AC3E}">
        <p14:creationId xmlns:p14="http://schemas.microsoft.com/office/powerpoint/2010/main" val="13716472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7"/>
                                        </p:tgtEl>
                                        <p:attrNameLst>
                                          <p:attrName>style.visibility</p:attrName>
                                        </p:attrNameLst>
                                      </p:cBhvr>
                                      <p:to>
                                        <p:strVal val="visible"/>
                                      </p:to>
                                    </p:set>
                                    <p:animEffect transition="in" filter="fade">
                                      <p:cBhvr>
                                        <p:cTn id="11" dur="500"/>
                                        <p:tgtEl>
                                          <p:spTgt spid="1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
                                        <p:tgtEl>
                                          <p:spTgt spid="8"/>
                                        </p:tgtEl>
                                      </p:cBhvr>
                                    </p:animEffect>
                                  </p:childTnLst>
                                </p:cTn>
                              </p:par>
                              <p:par>
                                <p:cTn id="37" presetID="42" presetClass="path" presetSubtype="0" accel="50000" decel="50000" fill="hold" grpId="0" nodeType="withEffect">
                                  <p:stCondLst>
                                    <p:cond delay="0"/>
                                  </p:stCondLst>
                                  <p:childTnLst>
                                    <p:animMotion origin="layout" path="M 1.38889E-6 3.82716E-6 L 1.38889E-6 0.19444 " pathEditMode="relative" rAng="0" ptsTypes="AA">
                                      <p:cBhvr>
                                        <p:cTn id="38" dur="1000" fill="hold"/>
                                        <p:tgtEl>
                                          <p:spTgt spid="8"/>
                                        </p:tgtEl>
                                        <p:attrNameLst>
                                          <p:attrName>ppt_x</p:attrName>
                                          <p:attrName>ppt_y</p:attrName>
                                        </p:attrNameLst>
                                      </p:cBhvr>
                                      <p:rCtr x="0" y="9722"/>
                                    </p:animMotion>
                                  </p:childTnLst>
                                </p:cTn>
                              </p:par>
                              <p:par>
                                <p:cTn id="39" presetID="22" presetClass="entr" presetSubtype="1"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1000"/>
                                        <p:tgtEl>
                                          <p:spTgt spid="7"/>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fade">
                                      <p:cBhvr>
                                        <p:cTn id="45" dur="500"/>
                                        <p:tgtEl>
                                          <p:spTgt spid="112"/>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tuned to each form factor…</a:t>
            </a:r>
            <a:endParaRPr lang="en-US" dirty="0"/>
          </a:p>
        </p:txBody>
      </p:sp>
      <p:pic>
        <p:nvPicPr>
          <p:cNvPr id="3" name="Picture 2"/>
          <p:cNvPicPr/>
          <p:nvPr/>
        </p:nvPicPr>
        <p:blipFill>
          <a:blip r:embed="rId2"/>
          <a:stretch>
            <a:fillRect/>
          </a:stretch>
        </p:blipFill>
        <p:spPr>
          <a:xfrm>
            <a:off x="865" y="1379"/>
            <a:ext cx="12187096" cy="6855242"/>
          </a:xfrm>
          <a:prstGeom prst="rect">
            <a:avLst/>
          </a:prstGeom>
        </p:spPr>
      </p:pic>
    </p:spTree>
    <p:extLst>
      <p:ext uri="{BB962C8B-B14F-4D97-AF65-F5344CB8AC3E}">
        <p14:creationId xmlns:p14="http://schemas.microsoft.com/office/powerpoint/2010/main" val="3434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3999"/>
              <a:t>Adaptive UX</a:t>
            </a:r>
            <a:endParaRPr lang="en-US" sz="1799" dirty="0">
              <a:solidFill>
                <a:schemeClr val="tx1"/>
              </a:solidFill>
              <a:latin typeface="+mn-lt"/>
              <a:cs typeface="+mn-cs"/>
            </a:endParaRPr>
          </a:p>
        </p:txBody>
      </p:sp>
      <p:pic>
        <p:nvPicPr>
          <p:cNvPr id="3" name="Picture 2"/>
          <p:cNvPicPr/>
          <p:nvPr/>
        </p:nvPicPr>
        <p:blipFill>
          <a:blip r:embed="rId2"/>
          <a:stretch>
            <a:fillRect/>
          </a:stretch>
        </p:blipFill>
        <p:spPr>
          <a:xfrm>
            <a:off x="865" y="1379"/>
            <a:ext cx="12187096" cy="6855242"/>
          </a:xfrm>
          <a:prstGeom prst="rect">
            <a:avLst/>
          </a:prstGeom>
        </p:spPr>
      </p:pic>
    </p:spTree>
    <p:extLst>
      <p:ext uri="{BB962C8B-B14F-4D97-AF65-F5344CB8AC3E}">
        <p14:creationId xmlns:p14="http://schemas.microsoft.com/office/powerpoint/2010/main" val="369638754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c7dd7a47-5eb0-4219-9c75-8258c822be9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F3CB00D-FBE3-46CD-905F-2C1357C53E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1745</Words>
  <Application>Microsoft Office PowerPoint</Application>
  <PresentationFormat>Custom</PresentationFormat>
  <Paragraphs>242</Paragraphs>
  <Slides>30</Slides>
  <Notes>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Calibri</vt:lpstr>
      <vt:lpstr>Consolas</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Advanced Windows 10 development with the Office 365 APIs</vt:lpstr>
      <vt:lpstr>Agenda</vt:lpstr>
      <vt:lpstr>Vision</vt:lpstr>
      <vt:lpstr>Universal Windows Platform</vt:lpstr>
      <vt:lpstr>A bigger opportunity with one Windows </vt:lpstr>
      <vt:lpstr>…and one app platform</vt:lpstr>
      <vt:lpstr>tuned to each form factor…</vt:lpstr>
      <vt:lpstr>Adaptive UX</vt:lpstr>
      <vt:lpstr>Tailored experiences</vt:lpstr>
      <vt:lpstr>Universal Windows 8.1 apps</vt:lpstr>
      <vt:lpstr>One binary for every device</vt:lpstr>
      <vt:lpstr>Universal Windows Platform</vt:lpstr>
      <vt:lpstr>Platform extensions</vt:lpstr>
      <vt:lpstr>demo</vt:lpstr>
      <vt:lpstr>Integrating Office 365</vt:lpstr>
      <vt:lpstr>Add Office 365 to Universal App</vt:lpstr>
      <vt:lpstr>Adding Connected Services</vt:lpstr>
      <vt:lpstr>Adding Connected Services</vt:lpstr>
      <vt:lpstr>Add Connected Service</vt:lpstr>
      <vt:lpstr>OAuth Implementation</vt:lpstr>
      <vt:lpstr>Authentication Compared</vt:lpstr>
      <vt:lpstr>Office 365 Service Communication</vt:lpstr>
      <vt:lpstr>“Client” object constructor example</vt:lpstr>
      <vt:lpstr>Office 365 Service Communication</vt:lpstr>
      <vt:lpstr>demo</vt:lpstr>
      <vt:lpstr>Summary</vt:lpstr>
      <vt:lpstr>PowerPoint Presentation</vt:lpstr>
      <vt:lpstr>Feedback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2014-09-30T00:38:07Z</dcterms:created>
  <dcterms:modified xsi:type="dcterms:W3CDTF">2015-10-05T17:50:02Z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